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56" r:id="rId3"/>
    <p:sldId id="277" r:id="rId4"/>
    <p:sldId id="260" r:id="rId5"/>
    <p:sldId id="261" r:id="rId6"/>
    <p:sldId id="267" r:id="rId7"/>
    <p:sldId id="278" r:id="rId8"/>
    <p:sldId id="279" r:id="rId9"/>
    <p:sldId id="280" r:id="rId1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00FF00"/>
    <a:srgbClr val="FF99FF"/>
    <a:srgbClr val="6699FF"/>
    <a:srgbClr val="CC66FF"/>
    <a:srgbClr val="6600FF"/>
    <a:srgbClr val="66FF33"/>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深色樣式 2 - 輔色 3/輔色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深色樣式 2 - 輔色 1/輔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B9631B5-78F2-41C9-869B-9F39066F8104}" styleName="中等深淺樣式 3 - 輔色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6" d="100"/>
          <a:sy n="76" d="100"/>
        </p:scale>
        <p:origin x="-296"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6DB98-B8E6-4348-818E-42D8F7B013EB}" type="datetimeFigureOut">
              <a:rPr lang="zh-TW" altLang="en-US" smtClean="0"/>
              <a:pPr/>
              <a:t>2020/6/9</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B22C6D-48B9-47F9-8970-8A287428CB5F}" type="slidenum">
              <a:rPr lang="zh-TW" altLang="en-US" smtClean="0"/>
              <a:pPr/>
              <a:t>‹#›</a:t>
            </a:fld>
            <a:endParaRPr lang="zh-TW" altLang="en-US"/>
          </a:p>
        </p:txBody>
      </p:sp>
    </p:spTree>
    <p:extLst>
      <p:ext uri="{BB962C8B-B14F-4D97-AF65-F5344CB8AC3E}">
        <p14:creationId xmlns:p14="http://schemas.microsoft.com/office/powerpoint/2010/main" val="1707818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10"/>
          </p:nvPr>
        </p:nvSpPr>
        <p:spPr/>
        <p:txBody>
          <a:bodyPr/>
          <a:lstStyle/>
          <a:p>
            <a:fld id="{56B22C6D-48B9-47F9-8970-8A287428CB5F}" type="slidenum">
              <a:rPr lang="zh-TW" altLang="en-US" smtClean="0"/>
              <a:pPr/>
              <a:t>2</a:t>
            </a:fld>
            <a:endParaRPr lang="zh-TW" altLang="en-US"/>
          </a:p>
        </p:txBody>
      </p:sp>
    </p:spTree>
    <p:extLst>
      <p:ext uri="{BB962C8B-B14F-4D97-AF65-F5344CB8AC3E}">
        <p14:creationId xmlns:p14="http://schemas.microsoft.com/office/powerpoint/2010/main" val="554881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p>
        </p:txBody>
      </p:sp>
      <p:sp>
        <p:nvSpPr>
          <p:cNvPr id="4" name="日期版面配置區 3"/>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960718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2799923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93333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1996853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433955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816120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935206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56680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166586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3570908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D946BE70-133B-4521-A765-D635529BDDEB}" type="datetimeFigureOut">
              <a:rPr lang="zh-TW" altLang="en-US" smtClean="0"/>
              <a:pPr/>
              <a:t>2020/6/9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9DE6A28E-40E0-4837-858A-A084DD4221B4}" type="slidenum">
              <a:rPr lang="zh-TW" altLang="en-US" smtClean="0"/>
              <a:pPr/>
              <a:t>‹#›</a:t>
            </a:fld>
            <a:endParaRPr lang="zh-TW" altLang="en-US"/>
          </a:p>
        </p:txBody>
      </p:sp>
    </p:spTree>
    <p:extLst>
      <p:ext uri="{BB962C8B-B14F-4D97-AF65-F5344CB8AC3E}">
        <p14:creationId xmlns:p14="http://schemas.microsoft.com/office/powerpoint/2010/main" val="164719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46BE70-133B-4521-A765-D635529BDDEB}" type="datetimeFigureOut">
              <a:rPr lang="zh-TW" altLang="en-US" smtClean="0"/>
              <a:pPr/>
              <a:t>2020/6/9</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E6A28E-40E0-4837-858A-A084DD4221B4}" type="slidenum">
              <a:rPr lang="zh-TW" altLang="en-US" smtClean="0"/>
              <a:pPr/>
              <a:t>‹#›</a:t>
            </a:fld>
            <a:endParaRPr lang="zh-TW" altLang="en-US"/>
          </a:p>
        </p:txBody>
      </p:sp>
      <p:pic>
        <p:nvPicPr>
          <p:cNvPr id="7" name="Picture 4"/>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flipH="1">
            <a:off x="1" y="-6962"/>
            <a:ext cx="12191999" cy="3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4"/>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 y="6498000"/>
            <a:ext cx="12191999" cy="3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72318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445364"/>
            <a:ext cx="12192000" cy="2387600"/>
          </a:xfrm>
        </p:spPr>
        <p:txBody>
          <a:bodyPr>
            <a:normAutofit/>
          </a:bodyPr>
          <a:lstStyle/>
          <a:p>
            <a:pPr>
              <a:lnSpc>
                <a:spcPct val="100000"/>
              </a:lnSpc>
            </a:pPr>
            <a:r>
              <a:rPr lang="zh-TW" altLang="en-US" b="1" dirty="0">
                <a:ln w="6600">
                  <a:noFill/>
                  <a:prstDash val="solid"/>
                </a:ln>
                <a:effectLst>
                  <a:outerShdw dist="38100" dir="2700000" algn="tl" rotWithShape="0">
                    <a:srgbClr val="FF0000"/>
                  </a:outerShdw>
                </a:effectLst>
                <a:latin typeface="微軟正黑體" panose="020B0604030504040204" pitchFamily="34" charset="-120"/>
                <a:ea typeface="微軟正黑體" panose="020B0604030504040204" pitchFamily="34" charset="-120"/>
              </a:rPr>
              <a:t>原住民族部落延緩失能種子教師</a:t>
            </a:r>
            <a:r>
              <a:rPr lang="en-US" altLang="zh-TW" b="1" dirty="0">
                <a:ln w="6600">
                  <a:noFill/>
                  <a:prstDash val="solid"/>
                </a:ln>
                <a:effectLst>
                  <a:outerShdw dist="38100" dir="2700000" algn="tl" rotWithShape="0">
                    <a:srgbClr val="FF0000"/>
                  </a:outerShdw>
                </a:effectLst>
                <a:latin typeface="微軟正黑體" panose="020B0604030504040204" pitchFamily="34" charset="-120"/>
                <a:ea typeface="微軟正黑體" panose="020B0604030504040204" pitchFamily="34" charset="-120"/>
              </a:rPr>
              <a:t/>
            </a:r>
            <a:br>
              <a:rPr lang="en-US" altLang="zh-TW" b="1" dirty="0">
                <a:ln w="6600">
                  <a:noFill/>
                  <a:prstDash val="solid"/>
                </a:ln>
                <a:effectLst>
                  <a:outerShdw dist="38100" dir="2700000" algn="tl" rotWithShape="0">
                    <a:srgbClr val="FF0000"/>
                  </a:outerShdw>
                </a:effectLst>
                <a:latin typeface="微軟正黑體" panose="020B0604030504040204" pitchFamily="34" charset="-120"/>
                <a:ea typeface="微軟正黑體" panose="020B0604030504040204" pitchFamily="34" charset="-120"/>
              </a:rPr>
            </a:br>
            <a:r>
              <a:rPr lang="zh-TW" altLang="en-US" b="1" dirty="0">
                <a:ln w="6600">
                  <a:noFill/>
                  <a:prstDash val="solid"/>
                </a:ln>
                <a:effectLst>
                  <a:outerShdw dist="38100" dir="2700000" algn="tl" rotWithShape="0">
                    <a:srgbClr val="FF0000"/>
                  </a:outerShdw>
                </a:effectLst>
                <a:latin typeface="微軟正黑體" panose="020B0604030504040204" pitchFamily="34" charset="-120"/>
                <a:ea typeface="微軟正黑體" panose="020B0604030504040204" pitchFamily="34" charset="-120"/>
              </a:rPr>
              <a:t>線上課程</a:t>
            </a:r>
          </a:p>
        </p:txBody>
      </p:sp>
      <p:sp>
        <p:nvSpPr>
          <p:cNvPr id="3" name="副標題 2"/>
          <p:cNvSpPr>
            <a:spLocks noGrp="1"/>
          </p:cNvSpPr>
          <p:nvPr>
            <p:ph type="subTitle" idx="1"/>
          </p:nvPr>
        </p:nvSpPr>
        <p:spPr>
          <a:xfrm>
            <a:off x="961534" y="3035567"/>
            <a:ext cx="10765410" cy="1374867"/>
          </a:xfrm>
        </p:spPr>
        <p:txBody>
          <a:bodyPr>
            <a:noAutofit/>
          </a:bodyPr>
          <a:lstStyle/>
          <a:p>
            <a:r>
              <a:rPr lang="en-US" altLang="zh-TW" sz="4400" b="1" dirty="0">
                <a:solidFill>
                  <a:srgbClr val="002060"/>
                </a:solidFill>
                <a:latin typeface="微軟正黑體" panose="020B0604030504040204" pitchFamily="34" charset="-120"/>
                <a:ea typeface="微軟正黑體" panose="020B0604030504040204" pitchFamily="34" charset="-120"/>
              </a:rPr>
              <a:t>【</a:t>
            </a:r>
            <a:r>
              <a:rPr lang="en-US" altLang="zh-TW" sz="4400" b="1" dirty="0" err="1">
                <a:solidFill>
                  <a:srgbClr val="002060"/>
                </a:solidFill>
                <a:latin typeface="微軟正黑體" panose="020B0604030504040204" pitchFamily="34" charset="-120"/>
                <a:ea typeface="微軟正黑體" panose="020B0604030504040204" pitchFamily="34" charset="-120"/>
              </a:rPr>
              <a:t>cyux</a:t>
            </a:r>
            <a:r>
              <a:rPr lang="en-US" altLang="zh-TW" sz="4400" b="1" dirty="0">
                <a:solidFill>
                  <a:srgbClr val="002060"/>
                </a:solidFill>
                <a:latin typeface="微軟正黑體" panose="020B0604030504040204" pitchFamily="34" charset="-120"/>
                <a:ea typeface="微軟正黑體" panose="020B0604030504040204" pitchFamily="34" charset="-120"/>
              </a:rPr>
              <a:t> maki </a:t>
            </a:r>
            <a:r>
              <a:rPr lang="en-US" altLang="zh-TW" sz="4400" b="1" dirty="0" err="1">
                <a:solidFill>
                  <a:srgbClr val="002060"/>
                </a:solidFill>
                <a:latin typeface="微軟正黑體" panose="020B0604030504040204" pitchFamily="34" charset="-120"/>
                <a:ea typeface="微軟正黑體" panose="020B0604030504040204" pitchFamily="34" charset="-120"/>
              </a:rPr>
              <a:t>kwra</a:t>
            </a:r>
            <a:r>
              <a:rPr lang="en-US" altLang="zh-TW" sz="4400" b="1" dirty="0">
                <a:solidFill>
                  <a:srgbClr val="002060"/>
                </a:solidFill>
                <a:latin typeface="微軟正黑體" panose="020B0604030504040204" pitchFamily="34" charset="-120"/>
                <a:ea typeface="微軟正黑體" panose="020B0604030504040204" pitchFamily="34" charset="-120"/>
              </a:rPr>
              <a:t> </a:t>
            </a:r>
            <a:r>
              <a:rPr lang="en-US" altLang="zh-TW" sz="4400" b="1" dirty="0" err="1">
                <a:solidFill>
                  <a:srgbClr val="002060"/>
                </a:solidFill>
                <a:latin typeface="微軟正黑體" panose="020B0604030504040204" pitchFamily="34" charset="-120"/>
                <a:ea typeface="微軟正黑體" panose="020B0604030504040204" pitchFamily="34" charset="-120"/>
              </a:rPr>
              <a:t>nux</a:t>
            </a:r>
            <a:r>
              <a:rPr lang="en-US" altLang="zh-TW" sz="4400" b="1" dirty="0">
                <a:solidFill>
                  <a:srgbClr val="002060"/>
                </a:solidFill>
                <a:latin typeface="微軟正黑體" panose="020B0604030504040204" pitchFamily="34" charset="-120"/>
                <a:ea typeface="微軟正黑體" panose="020B0604030504040204" pitchFamily="34" charset="-120"/>
              </a:rPr>
              <a:t> </a:t>
            </a:r>
            <a:r>
              <a:rPr lang="en-US" altLang="zh-TW" sz="4400" b="1" dirty="0" err="1">
                <a:solidFill>
                  <a:srgbClr val="002060"/>
                </a:solidFill>
                <a:latin typeface="微軟正黑體" panose="020B0604030504040204" pitchFamily="34" charset="-120"/>
                <a:ea typeface="微軟正黑體" panose="020B0604030504040204" pitchFamily="34" charset="-120"/>
              </a:rPr>
              <a:t>su</a:t>
            </a:r>
            <a:r>
              <a:rPr lang="en-US" altLang="zh-TW" sz="4400" b="1" dirty="0">
                <a:solidFill>
                  <a:srgbClr val="002060"/>
                </a:solidFill>
                <a:latin typeface="微軟正黑體" panose="020B0604030504040204" pitchFamily="34" charset="-120"/>
                <a:ea typeface="微軟正黑體" panose="020B0604030504040204" pitchFamily="34" charset="-120"/>
              </a:rPr>
              <a:t> </a:t>
            </a:r>
            <a:r>
              <a:rPr lang="en-US" altLang="zh-TW" sz="4400" b="1" dirty="0" err="1">
                <a:solidFill>
                  <a:srgbClr val="002060"/>
                </a:solidFill>
                <a:latin typeface="微軟正黑體" panose="020B0604030504040204" pitchFamily="34" charset="-120"/>
                <a:ea typeface="微軟正黑體" panose="020B0604030504040204" pitchFamily="34" charset="-120"/>
              </a:rPr>
              <a:t>na</a:t>
            </a:r>
            <a:r>
              <a:rPr lang="en-US" altLang="zh-TW" sz="4400" b="1" dirty="0">
                <a:solidFill>
                  <a:srgbClr val="002060"/>
                </a:solidFill>
                <a:latin typeface="微軟正黑體" panose="020B0604030504040204" pitchFamily="34" charset="-120"/>
                <a:ea typeface="微軟正黑體" panose="020B0604030504040204" pitchFamily="34" charset="-120"/>
              </a:rPr>
              <a:t>?</a:t>
            </a:r>
            <a:r>
              <a:rPr lang="zh-TW" altLang="en-US" sz="4400" b="1" dirty="0">
                <a:solidFill>
                  <a:srgbClr val="002060"/>
                </a:solidFill>
                <a:latin typeface="微軟正黑體" panose="020B0604030504040204" pitchFamily="34" charset="-120"/>
                <a:ea typeface="微軟正黑體" panose="020B0604030504040204" pitchFamily="34" charset="-120"/>
              </a:rPr>
              <a:t>教案之分享</a:t>
            </a:r>
            <a:r>
              <a:rPr lang="en-US" altLang="zh-TW" sz="4400" b="1" dirty="0">
                <a:solidFill>
                  <a:srgbClr val="002060"/>
                </a:solidFill>
                <a:latin typeface="微軟正黑體" panose="020B0604030504040204" pitchFamily="34" charset="-120"/>
                <a:ea typeface="微軟正黑體" panose="020B0604030504040204" pitchFamily="34" charset="-120"/>
              </a:rPr>
              <a:t>】</a:t>
            </a:r>
          </a:p>
          <a:p>
            <a:pPr>
              <a:spcBef>
                <a:spcPts val="1600"/>
              </a:spcBef>
            </a:pPr>
            <a:r>
              <a:rPr lang="zh-TW" altLang="en-US" sz="3200" b="1" dirty="0">
                <a:solidFill>
                  <a:srgbClr val="00CC00"/>
                </a:solidFill>
                <a:latin typeface="微軟正黑體" panose="020B0604030504040204" pitchFamily="34" charset="-120"/>
                <a:ea typeface="微軟正黑體" panose="020B0604030504040204" pitchFamily="34" charset="-120"/>
              </a:rPr>
              <a:t>你的牙齒都還在嗎</a:t>
            </a:r>
            <a:r>
              <a:rPr lang="en-US" altLang="zh-TW" sz="3200" b="1" dirty="0">
                <a:solidFill>
                  <a:srgbClr val="00CC00"/>
                </a:solidFill>
                <a:latin typeface="微軟正黑體" panose="020B0604030504040204" pitchFamily="34" charset="-120"/>
                <a:ea typeface="微軟正黑體" panose="020B0604030504040204" pitchFamily="34" charset="-120"/>
              </a:rPr>
              <a:t>?-</a:t>
            </a:r>
            <a:r>
              <a:rPr lang="zh-TW" altLang="en-US" sz="3200" b="1" dirty="0">
                <a:solidFill>
                  <a:srgbClr val="00CC00"/>
                </a:solidFill>
                <a:latin typeface="微軟正黑體" panose="020B0604030504040204" pitchFamily="34" charset="-120"/>
                <a:ea typeface="微軟正黑體" panose="020B0604030504040204" pitchFamily="34" charset="-120"/>
              </a:rPr>
              <a:t>口腔保健方案</a:t>
            </a:r>
            <a:endParaRPr lang="en-US" altLang="zh-TW" sz="3200" b="1" dirty="0">
              <a:solidFill>
                <a:srgbClr val="00CC00"/>
              </a:solidFill>
              <a:latin typeface="微軟正黑體" panose="020B0604030504040204" pitchFamily="34" charset="-120"/>
              <a:ea typeface="微軟正黑體" panose="020B0604030504040204" pitchFamily="34" charset="-120"/>
            </a:endParaRPr>
          </a:p>
        </p:txBody>
      </p:sp>
      <p:sp>
        <p:nvSpPr>
          <p:cNvPr id="5" name="標題 1"/>
          <p:cNvSpPr txBox="1">
            <a:spLocks/>
          </p:cNvSpPr>
          <p:nvPr/>
        </p:nvSpPr>
        <p:spPr>
          <a:xfrm>
            <a:off x="0" y="4410436"/>
            <a:ext cx="12192000" cy="126986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zh-TW" altLang="en-US"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rPr>
              <a:t>北區專管中心</a:t>
            </a:r>
            <a:r>
              <a:rPr lang="en-US" altLang="zh-TW"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rPr>
              <a:t>-</a:t>
            </a:r>
            <a:r>
              <a:rPr lang="zh-TW" altLang="en-US"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rPr>
              <a:t>輔仁大學原資中心 區域督導 宋妤潔 朱佩蓮</a:t>
            </a:r>
            <a:endParaRPr lang="en-US" altLang="zh-TW"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endParaRPr>
          </a:p>
          <a:p>
            <a:pPr algn="l">
              <a:lnSpc>
                <a:spcPct val="100000"/>
              </a:lnSpc>
            </a:pPr>
            <a:r>
              <a:rPr lang="zh-TW" altLang="en-US"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rPr>
              <a:t>                 蜻蜓文健站計畫執行顧問 </a:t>
            </a:r>
            <a:r>
              <a:rPr lang="zh-TW" altLang="en-US" sz="2800" b="1" dirty="0">
                <a:latin typeface="微軟正黑體" panose="020B0604030504040204" pitchFamily="34" charset="-120"/>
                <a:ea typeface="微軟正黑體" panose="020B0604030504040204" pitchFamily="34" charset="-120"/>
              </a:rPr>
              <a:t>茩莃宓敨崮</a:t>
            </a:r>
            <a:endParaRPr lang="en-US" altLang="zh-TW" sz="2800" b="1" dirty="0">
              <a:ln w="0"/>
              <a:effectLst>
                <a:outerShdw blurRad="38100" dist="19050" dir="2700000" algn="tl" rotWithShape="0">
                  <a:schemeClr val="dk1">
                    <a:alpha val="40000"/>
                  </a:schemeClr>
                </a:outerShdw>
              </a:effectLst>
              <a:latin typeface="微軟正黑體" panose="020B0604030504040204" pitchFamily="34" charset="-120"/>
              <a:ea typeface="微軟正黑體" panose="020B0604030504040204" pitchFamily="34" charset="-120"/>
            </a:endParaRPr>
          </a:p>
        </p:txBody>
      </p:sp>
      <p:sp>
        <p:nvSpPr>
          <p:cNvPr id="6" name="文字方塊 5"/>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2828774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p:cNvSpPr txBox="1"/>
          <p:nvPr/>
        </p:nvSpPr>
        <p:spPr>
          <a:xfrm>
            <a:off x="1668350" y="1962790"/>
            <a:ext cx="8855301" cy="2666949"/>
          </a:xfrm>
          <a:prstGeom prst="rect">
            <a:avLst/>
          </a:prstGeom>
          <a:noFill/>
        </p:spPr>
        <p:txBody>
          <a:bodyPr wrap="square" rtlCol="0">
            <a:spAutoFit/>
          </a:bodyPr>
          <a:lstStyle/>
          <a:p>
            <a:pPr>
              <a:lnSpc>
                <a:spcPts val="7000"/>
              </a:lnSpc>
            </a:pPr>
            <a:r>
              <a:rPr lang="zh-TW" altLang="en-US" sz="4000" b="1" dirty="0">
                <a:latin typeface="微軟正黑體" panose="020B0604030504040204" pitchFamily="34" charset="-120"/>
                <a:ea typeface="微軟正黑體" panose="020B0604030504040204" pitchFamily="34" charset="-120"/>
              </a:rPr>
              <a:t>一、族群文化特色</a:t>
            </a:r>
            <a:endParaRPr lang="en-US" altLang="zh-TW" sz="4000" b="1" dirty="0">
              <a:latin typeface="微軟正黑體" panose="020B0604030504040204" pitchFamily="34" charset="-120"/>
              <a:ea typeface="微軟正黑體" panose="020B0604030504040204" pitchFamily="34" charset="-120"/>
            </a:endParaRPr>
          </a:p>
          <a:p>
            <a:pPr>
              <a:lnSpc>
                <a:spcPts val="7000"/>
              </a:lnSpc>
            </a:pPr>
            <a:r>
              <a:rPr lang="zh-TW" altLang="en-US" sz="4000" b="1" dirty="0">
                <a:latin typeface="微軟正黑體" panose="020B0604030504040204" pitchFamily="34" charset="-120"/>
                <a:ea typeface="微軟正黑體" panose="020B0604030504040204" pitchFamily="34" charset="-120"/>
              </a:rPr>
              <a:t>二、</a:t>
            </a:r>
            <a:r>
              <a:rPr lang="en-US" altLang="zh-TW" sz="4000" b="1" dirty="0">
                <a:latin typeface="微軟正黑體" panose="020B0604030504040204" pitchFamily="34" charset="-120"/>
                <a:ea typeface="微軟正黑體" panose="020B0604030504040204" pitchFamily="34" charset="-120"/>
              </a:rPr>
              <a:t>12</a:t>
            </a:r>
            <a:r>
              <a:rPr lang="zh-TW" altLang="en-US" sz="4000" b="1" dirty="0">
                <a:latin typeface="微軟正黑體" panose="020B0604030504040204" pitchFamily="34" charset="-120"/>
                <a:ea typeface="微軟正黑體" panose="020B0604030504040204" pitchFamily="34" charset="-120"/>
              </a:rPr>
              <a:t>週課程與單週課程設計之規劃三、具族群文化特色之健口操示範</a:t>
            </a:r>
          </a:p>
        </p:txBody>
      </p:sp>
      <p:sp>
        <p:nvSpPr>
          <p:cNvPr id="2" name="文字方塊 1"/>
          <p:cNvSpPr txBox="1"/>
          <p:nvPr/>
        </p:nvSpPr>
        <p:spPr>
          <a:xfrm>
            <a:off x="4267200" y="901520"/>
            <a:ext cx="3657600" cy="1046440"/>
          </a:xfrm>
          <a:prstGeom prst="rect">
            <a:avLst/>
          </a:prstGeom>
          <a:noFill/>
        </p:spPr>
        <p:txBody>
          <a:bodyPr wrap="square" rtlCol="0">
            <a:spAutoFit/>
          </a:bodyPr>
          <a:lstStyle/>
          <a:p>
            <a:pPr algn="ctr"/>
            <a:r>
              <a:rPr lang="zh-TW" altLang="en-US" sz="4400" b="1" u="dbl" dirty="0">
                <a:latin typeface="微軟正黑體" panose="020B0604030504040204" pitchFamily="34" charset="-120"/>
                <a:ea typeface="微軟正黑體" panose="020B0604030504040204" pitchFamily="34" charset="-120"/>
                <a:cs typeface="+mj-cs"/>
              </a:rPr>
              <a:t>課程大綱</a:t>
            </a:r>
            <a:endParaRPr lang="en-US" altLang="zh-TW" sz="4400" b="1" u="dbl" dirty="0">
              <a:latin typeface="微軟正黑體" panose="020B0604030504040204" pitchFamily="34" charset="-120"/>
              <a:ea typeface="微軟正黑體" panose="020B0604030504040204" pitchFamily="34" charset="-120"/>
              <a:cs typeface="+mj-cs"/>
            </a:endParaRPr>
          </a:p>
          <a:p>
            <a:endParaRPr lang="zh-TW" altLang="en-US" dirty="0"/>
          </a:p>
        </p:txBody>
      </p:sp>
      <p:sp>
        <p:nvSpPr>
          <p:cNvPr id="10" name="文字方塊 9">
            <a:extLst>
              <a:ext uri="{FF2B5EF4-FFF2-40B4-BE49-F238E27FC236}">
                <a16:creationId xmlns="" xmlns:a16="http://schemas.microsoft.com/office/drawing/2014/main" id="{BB6690C6-7CC7-4F41-8656-BDDE675202DD}"/>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684042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2522D743-3394-4C49-8C54-D76C43AFD582}"/>
              </a:ext>
            </a:extLst>
          </p:cNvPr>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一、族群文化特色</a:t>
            </a:r>
          </a:p>
        </p:txBody>
      </p:sp>
      <p:sp>
        <p:nvSpPr>
          <p:cNvPr id="8" name="文字方塊 7"/>
          <p:cNvSpPr txBox="1"/>
          <p:nvPr/>
        </p:nvSpPr>
        <p:spPr>
          <a:xfrm>
            <a:off x="971972" y="1996354"/>
            <a:ext cx="10905550" cy="3477875"/>
          </a:xfrm>
          <a:prstGeom prst="rect">
            <a:avLst/>
          </a:prstGeom>
          <a:noFill/>
        </p:spPr>
        <p:txBody>
          <a:bodyPr wrap="none" rtlCol="0">
            <a:spAutoFit/>
          </a:bodyPr>
          <a:lstStyle/>
          <a:p>
            <a:r>
              <a:rPr lang="zh-TW" altLang="en-US" sz="4400" b="1" dirty="0">
                <a:latin typeface="微軟正黑體" panose="020B0604030504040204" pitchFamily="34" charset="-120"/>
                <a:ea typeface="微軟正黑體" panose="020B0604030504040204" pitchFamily="34" charset="-120"/>
                <a:cs typeface="+mj-cs"/>
              </a:rPr>
              <a:t>運用泰雅族語編製健口操八字訣、唾液腺</a:t>
            </a:r>
            <a:endParaRPr lang="en-US" altLang="zh-TW" sz="4400" b="1" dirty="0">
              <a:latin typeface="微軟正黑體" panose="020B0604030504040204" pitchFamily="34" charset="-120"/>
              <a:ea typeface="微軟正黑體" panose="020B0604030504040204" pitchFamily="34" charset="-120"/>
              <a:cs typeface="+mj-cs"/>
            </a:endParaRPr>
          </a:p>
          <a:p>
            <a:r>
              <a:rPr lang="zh-TW" altLang="en-US" sz="4400" b="1" dirty="0">
                <a:latin typeface="微軟正黑體" panose="020B0604030504040204" pitchFamily="34" charset="-120"/>
                <a:ea typeface="微軟正黑體" panose="020B0604030504040204" pitchFamily="34" charset="-120"/>
                <a:cs typeface="+mj-cs"/>
              </a:rPr>
              <a:t>按摩、牙齒拳、刷牙歌，讓長者簡單記憶</a:t>
            </a:r>
            <a:endParaRPr lang="en-US" altLang="zh-TW" sz="4400" b="1" dirty="0">
              <a:latin typeface="微軟正黑體" panose="020B0604030504040204" pitchFamily="34" charset="-120"/>
              <a:ea typeface="微軟正黑體" panose="020B0604030504040204" pitchFamily="34" charset="-120"/>
              <a:cs typeface="+mj-cs"/>
            </a:endParaRPr>
          </a:p>
          <a:p>
            <a:r>
              <a:rPr lang="zh-TW" altLang="en-US" sz="4400" b="1" dirty="0">
                <a:latin typeface="微軟正黑體" panose="020B0604030504040204" pitchFamily="34" charset="-120"/>
                <a:ea typeface="微軟正黑體" panose="020B0604030504040204" pitchFamily="34" charset="-120"/>
                <a:cs typeface="+mj-cs"/>
              </a:rPr>
              <a:t>並於音樂、玩樂中學習正確口腔保健知識。</a:t>
            </a:r>
            <a:endParaRPr lang="en-US" altLang="zh-TW" sz="4400" b="1" dirty="0">
              <a:latin typeface="微軟正黑體" panose="020B0604030504040204" pitchFamily="34" charset="-120"/>
              <a:ea typeface="微軟正黑體" panose="020B0604030504040204" pitchFamily="34" charset="-120"/>
              <a:cs typeface="+mj-cs"/>
            </a:endParaRPr>
          </a:p>
          <a:p>
            <a:endParaRPr lang="en-US" altLang="zh-TW" sz="4400" b="1" dirty="0">
              <a:latin typeface="微軟正黑體" panose="020B0604030504040204" pitchFamily="34" charset="-120"/>
              <a:ea typeface="微軟正黑體" panose="020B0604030504040204" pitchFamily="34" charset="-120"/>
              <a:cs typeface="+mj-cs"/>
            </a:endParaRPr>
          </a:p>
          <a:p>
            <a:endParaRPr lang="zh-TW" altLang="en-US" sz="4400" b="1" dirty="0">
              <a:latin typeface="微軟正黑體" panose="020B0604030504040204" pitchFamily="34" charset="-120"/>
              <a:ea typeface="微軟正黑體" panose="020B0604030504040204" pitchFamily="34" charset="-120"/>
              <a:cs typeface="+mj-cs"/>
            </a:endParaRPr>
          </a:p>
        </p:txBody>
      </p:sp>
      <p:sp>
        <p:nvSpPr>
          <p:cNvPr id="9" name="文字方塊 8">
            <a:extLst>
              <a:ext uri="{FF2B5EF4-FFF2-40B4-BE49-F238E27FC236}">
                <a16:creationId xmlns="" xmlns:a16="http://schemas.microsoft.com/office/drawing/2014/main" id="{A91CC4ED-F326-435B-AB80-70FFF504A067}"/>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331527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二、</a:t>
            </a:r>
            <a:r>
              <a:rPr lang="en-US" altLang="zh-TW" b="1" dirty="0">
                <a:latin typeface="微軟正黑體" panose="020B0604030504040204" pitchFamily="34" charset="-120"/>
                <a:ea typeface="微軟正黑體" panose="020B0604030504040204" pitchFamily="34" charset="-120"/>
              </a:rPr>
              <a:t>12</a:t>
            </a:r>
            <a:r>
              <a:rPr lang="zh-TW" altLang="en-US" b="1" dirty="0">
                <a:latin typeface="微軟正黑體" panose="020B0604030504040204" pitchFamily="34" charset="-120"/>
                <a:ea typeface="微軟正黑體" panose="020B0604030504040204" pitchFamily="34" charset="-120"/>
              </a:rPr>
              <a:t>週課設計之規劃</a:t>
            </a:r>
            <a:r>
              <a:rPr lang="en-US" altLang="zh-TW" b="1" dirty="0">
                <a:latin typeface="微軟正黑體" panose="020B0604030504040204" pitchFamily="34" charset="-120"/>
                <a:ea typeface="微軟正黑體" panose="020B0604030504040204" pitchFamily="34" charset="-120"/>
              </a:rPr>
              <a:t>-1</a:t>
            </a:r>
            <a:endParaRPr lang="zh-TW" altLang="en-US" dirty="0"/>
          </a:p>
        </p:txBody>
      </p:sp>
      <p:graphicFrame>
        <p:nvGraphicFramePr>
          <p:cNvPr id="6" name="表格 5"/>
          <p:cNvGraphicFramePr>
            <a:graphicFrameLocks noGrp="1"/>
          </p:cNvGraphicFramePr>
          <p:nvPr>
            <p:extLst>
              <p:ext uri="{D42A27DB-BD31-4B8C-83A1-F6EECF244321}">
                <p14:modId xmlns:p14="http://schemas.microsoft.com/office/powerpoint/2010/main" val="1660281739"/>
              </p:ext>
            </p:extLst>
          </p:nvPr>
        </p:nvGraphicFramePr>
        <p:xfrm>
          <a:off x="544680" y="1375304"/>
          <a:ext cx="11102640" cy="4493760"/>
        </p:xfrm>
        <a:graphic>
          <a:graphicData uri="http://schemas.openxmlformats.org/drawingml/2006/table">
            <a:tbl>
              <a:tblPr firstRow="1" bandRow="1">
                <a:tableStyleId>{EB9631B5-78F2-41C9-869B-9F39066F8104}</a:tableStyleId>
              </a:tblPr>
              <a:tblGrid>
                <a:gridCol w="1309520">
                  <a:extLst>
                    <a:ext uri="{9D8B030D-6E8A-4147-A177-3AD203B41FA5}">
                      <a16:colId xmlns="" xmlns:a16="http://schemas.microsoft.com/office/drawing/2014/main" val="20000"/>
                    </a:ext>
                  </a:extLst>
                </a:gridCol>
                <a:gridCol w="1202267">
                  <a:extLst>
                    <a:ext uri="{9D8B030D-6E8A-4147-A177-3AD203B41FA5}">
                      <a16:colId xmlns="" xmlns:a16="http://schemas.microsoft.com/office/drawing/2014/main" val="20001"/>
                    </a:ext>
                  </a:extLst>
                </a:gridCol>
                <a:gridCol w="5535241">
                  <a:extLst>
                    <a:ext uri="{9D8B030D-6E8A-4147-A177-3AD203B41FA5}">
                      <a16:colId xmlns="" xmlns:a16="http://schemas.microsoft.com/office/drawing/2014/main" val="20002"/>
                    </a:ext>
                  </a:extLst>
                </a:gridCol>
                <a:gridCol w="3055612">
                  <a:extLst>
                    <a:ext uri="{9D8B030D-6E8A-4147-A177-3AD203B41FA5}">
                      <a16:colId xmlns="" xmlns:a16="http://schemas.microsoft.com/office/drawing/2014/main" val="20003"/>
                    </a:ext>
                  </a:extLst>
                </a:gridCol>
              </a:tblGrid>
              <a:tr h="540000">
                <a:tc>
                  <a:txBody>
                    <a:bodyPr/>
                    <a:lstStyle/>
                    <a:p>
                      <a:pPr algn="ct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2400" dirty="0">
                          <a:latin typeface="微軟正黑體" panose="020B0604030504040204" pitchFamily="34" charset="-120"/>
                          <a:ea typeface="微軟正黑體" panose="020B0604030504040204" pitchFamily="34" charset="-120"/>
                        </a:rPr>
                        <a:t>週次</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2400" dirty="0">
                          <a:latin typeface="微軟正黑體" panose="020B0604030504040204" pitchFamily="34" charset="-120"/>
                          <a:ea typeface="微軟正黑體" panose="020B0604030504040204" pitchFamily="34" charset="-120"/>
                        </a:rPr>
                        <a:t>主題</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2400" dirty="0">
                          <a:solidFill>
                            <a:srgbClr val="FF0000"/>
                          </a:solidFill>
                          <a:latin typeface="微軟正黑體" panose="020B0604030504040204" pitchFamily="34" charset="-120"/>
                          <a:ea typeface="微軟正黑體" panose="020B0604030504040204" pitchFamily="34" charset="-120"/>
                        </a:rPr>
                        <a:t>教學策略</a:t>
                      </a:r>
                      <a:endParaRPr lang="zh-TW" altLang="en-US" sz="2400" b="1" dirty="0">
                        <a:solidFill>
                          <a:srgbClr val="FF0000"/>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0"/>
                  </a:ext>
                </a:extLst>
              </a:tr>
              <a:tr h="540000">
                <a:tc rowSpan="3">
                  <a:txBody>
                    <a:bodyPr/>
                    <a:lstStyle/>
                    <a:p>
                      <a:pPr algn="ctr"/>
                      <a:r>
                        <a:rPr lang="zh-TW" altLang="en-US" sz="2400" dirty="0">
                          <a:latin typeface="微軟正黑體" panose="020B0604030504040204" pitchFamily="34" charset="-120"/>
                          <a:ea typeface="微軟正黑體" panose="020B0604030504040204" pitchFamily="34" charset="-120"/>
                        </a:rPr>
                        <a:t>播種期</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TW" altLang="en-US" sz="2400" dirty="0">
                          <a:latin typeface="微軟正黑體" panose="020B0604030504040204" pitchFamily="34" charset="-120"/>
                          <a:ea typeface="微軟正黑體" panose="020B0604030504040204" pitchFamily="34" charset="-120"/>
                        </a:rPr>
                        <a:t>第一週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zh-TW" altLang="en-US" sz="1800" dirty="0">
                          <a:latin typeface="微軟正黑體" panose="020B0604030504040204" pitchFamily="34" charset="-120"/>
                          <a:ea typeface="微軟正黑體" panose="020B0604030504040204" pitchFamily="34" charset="-120"/>
                        </a:rPr>
                        <a:t>  健康行為前測</a:t>
                      </a:r>
                      <a:r>
                        <a:rPr lang="en-US" altLang="zh-TW" sz="1800" dirty="0">
                          <a:latin typeface="微軟正黑體" panose="020B0604030504040204" pitchFamily="34" charset="-120"/>
                          <a:ea typeface="微軟正黑體" panose="020B0604030504040204" pitchFamily="34" charset="-120"/>
                        </a:rPr>
                        <a:t>:★</a:t>
                      </a:r>
                      <a:r>
                        <a:rPr lang="zh-TW" altLang="en-US" sz="1800" dirty="0">
                          <a:latin typeface="微軟正黑體" panose="020B0604030504040204" pitchFamily="34" charset="-120"/>
                          <a:ea typeface="微軟正黑體" panose="020B0604030504040204" pitchFamily="34" charset="-120"/>
                        </a:rPr>
                        <a:t>口腔保健問卷前測</a:t>
                      </a:r>
                    </a:p>
                    <a:p>
                      <a:pPr algn="l"/>
                      <a:r>
                        <a:rPr lang="en-US" altLang="zh-TW" sz="1800" b="1" dirty="0">
                          <a:latin typeface="微軟正黑體" panose="020B0604030504040204" pitchFamily="34" charset="-120"/>
                          <a:ea typeface="微軟正黑體" panose="020B0604030504040204" pitchFamily="34" charset="-120"/>
                        </a:rPr>
                        <a:t>【</a:t>
                      </a:r>
                      <a:r>
                        <a:rPr lang="zh-TW" altLang="en-US" sz="1800" b="1" dirty="0">
                          <a:latin typeface="微軟正黑體" panose="020B0604030504040204" pitchFamily="34" charset="-120"/>
                          <a:ea typeface="微軟正黑體" panose="020B0604030504040204" pitchFamily="34" charset="-120"/>
                        </a:rPr>
                        <a:t>口疾 </a:t>
                      </a:r>
                      <a:r>
                        <a:rPr lang="en-US" altLang="zh-TW" sz="1800" b="1" dirty="0" err="1">
                          <a:latin typeface="微軟正黑體" panose="020B0604030504040204" pitchFamily="34" charset="-120"/>
                          <a:ea typeface="微軟正黑體" panose="020B0604030504040204" pitchFamily="34" charset="-120"/>
                        </a:rPr>
                        <a:t>nbu</a:t>
                      </a:r>
                      <a:r>
                        <a:rPr lang="en-US" altLang="zh-TW" sz="1800" b="1" dirty="0">
                          <a:latin typeface="微軟正黑體" panose="020B0604030504040204" pitchFamily="34" charset="-120"/>
                          <a:ea typeface="微軟正黑體" panose="020B0604030504040204" pitchFamily="34" charset="-120"/>
                        </a:rPr>
                        <a:t>  </a:t>
                      </a:r>
                      <a:r>
                        <a:rPr lang="en-US" altLang="zh-TW" sz="1800" b="1" dirty="0" err="1">
                          <a:latin typeface="微軟正黑體" panose="020B0604030504040204" pitchFamily="34" charset="-120"/>
                          <a:ea typeface="微軟正黑體" panose="020B0604030504040204" pitchFamily="34" charset="-120"/>
                        </a:rPr>
                        <a:t>na</a:t>
                      </a:r>
                      <a:r>
                        <a:rPr lang="en-US" altLang="zh-TW" sz="1800" b="1" dirty="0">
                          <a:latin typeface="微軟正黑體" panose="020B0604030504040204" pitchFamily="34" charset="-120"/>
                          <a:ea typeface="微軟正黑體" panose="020B0604030504040204" pitchFamily="34" charset="-120"/>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latin typeface="微軟正黑體" panose="020B0604030504040204" pitchFamily="34" charset="-120"/>
                          <a:ea typeface="微軟正黑體" panose="020B0604030504040204" pitchFamily="34" charset="-120"/>
                        </a:rPr>
                        <a:t>】</a:t>
                      </a:r>
                      <a:r>
                        <a:rPr lang="zh-TW" altLang="en-US" sz="1800" dirty="0">
                          <a:latin typeface="微軟正黑體" panose="020B0604030504040204" pitchFamily="34" charset="-120"/>
                          <a:ea typeface="微軟正黑體" panose="020B0604030504040204" pitchFamily="34" charset="-120"/>
                        </a:rPr>
                        <a:t>口臭、齲齒、牙周病</a:t>
                      </a:r>
                      <a:r>
                        <a:rPr lang="en-US" altLang="zh-TW" sz="1800" b="1" dirty="0">
                          <a:latin typeface="微軟正黑體" panose="020B0604030504040204" pitchFamily="34" charset="-120"/>
                          <a:ea typeface="微軟正黑體" panose="020B0604030504040204" pitchFamily="34" charset="-12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3">
                  <a:txBody>
                    <a:bodyPr/>
                    <a:lstStyle/>
                    <a:p>
                      <a:pPr algn="l"/>
                      <a:r>
                        <a:rPr lang="zh-TW" altLang="en-US" sz="1600" b="1" dirty="0">
                          <a:solidFill>
                            <a:schemeClr val="tx1"/>
                          </a:solidFill>
                          <a:latin typeface="微軟正黑體" panose="020B0604030504040204" pitchFamily="34" charset="-120"/>
                          <a:ea typeface="微軟正黑體" panose="020B0604030504040204" pitchFamily="34" charset="-120"/>
                        </a:rPr>
                        <a:t>運用長者常見口腔疾病圖文並茂的</a:t>
                      </a:r>
                      <a:r>
                        <a:rPr lang="en-US" altLang="zh-TW" sz="1600" b="1" dirty="0">
                          <a:solidFill>
                            <a:schemeClr val="tx1"/>
                          </a:solidFill>
                          <a:latin typeface="微軟正黑體" panose="020B0604030504040204" pitchFamily="34" charset="-120"/>
                          <a:ea typeface="微軟正黑體" panose="020B0604030504040204" pitchFamily="34" charset="-120"/>
                        </a:rPr>
                        <a:t>PPT</a:t>
                      </a:r>
                      <a:r>
                        <a:rPr lang="zh-TW" altLang="en-US" sz="1600" b="1" dirty="0">
                          <a:solidFill>
                            <a:schemeClr val="tx1"/>
                          </a:solidFill>
                          <a:latin typeface="微軟正黑體" panose="020B0604030504040204" pitchFamily="34" charset="-120"/>
                          <a:ea typeface="微軟正黑體" panose="020B0604030504040204" pitchFamily="34" charset="-120"/>
                        </a:rPr>
                        <a:t>吸引長者對於口腔保健認識的興趣，並適時的請長者分享親身經驗。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1"/>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第二週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dirty="0">
                          <a:solidFill>
                            <a:schemeClr val="tx1"/>
                          </a:solidFill>
                          <a:latin typeface="微軟正黑體" panose="020B0604030504040204" pitchFamily="34" charset="-120"/>
                          <a:ea typeface="微軟正黑體" panose="020B0604030504040204" pitchFamily="34" charset="-120"/>
                        </a:rPr>
                        <a:t>【</a:t>
                      </a:r>
                      <a:r>
                        <a:rPr lang="zh-TW" altLang="en-US" sz="1800" b="1" kern="1200" dirty="0">
                          <a:solidFill>
                            <a:schemeClr val="dk1"/>
                          </a:solidFill>
                          <a:latin typeface="微軟正黑體" panose="020B0604030504040204" pitchFamily="34" charset="-120"/>
                          <a:ea typeface="微軟正黑體" panose="020B0604030504040204" pitchFamily="34" charset="-120"/>
                          <a:cs typeface="+mn-cs"/>
                        </a:rPr>
                        <a:t>口疾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nbu</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na</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a:t>
                      </a:r>
                      <a:r>
                        <a:rPr lang="zh-TW" altLang="en-US" sz="1800" dirty="0">
                          <a:solidFill>
                            <a:schemeClr val="tx1"/>
                          </a:solidFill>
                          <a:latin typeface="微軟正黑體" panose="020B0604030504040204" pitchFamily="34" charset="-120"/>
                          <a:ea typeface="微軟正黑體" panose="020B0604030504040204" pitchFamily="34" charset="-120"/>
                        </a:rPr>
                        <a:t>口角炎、口乾症、口腔癌</a:t>
                      </a:r>
                      <a:endParaRPr lang="en-US" altLang="zh-TW" sz="1800"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2400" b="1" dirty="0">
                        <a:solidFill>
                          <a:srgbClr val="FF0000"/>
                        </a:solidFill>
                        <a:latin typeface="微軟正黑體" panose="020B0604030504040204" pitchFamily="34" charset="-120"/>
                        <a:ea typeface="微軟正黑體" panose="020B0604030504040204" pitchFamily="34" charset="-12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2"/>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第三週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dirty="0">
                          <a:solidFill>
                            <a:schemeClr val="tx1"/>
                          </a:solidFill>
                          <a:latin typeface="微軟正黑體" panose="020B0604030504040204" pitchFamily="34" charset="-120"/>
                          <a:ea typeface="微軟正黑體" panose="020B0604030504040204" pitchFamily="34" charset="-120"/>
                        </a:rPr>
                        <a:t>【</a:t>
                      </a:r>
                      <a:r>
                        <a:rPr lang="zh-TW" altLang="en-US" sz="1800" b="1" kern="1200" dirty="0">
                          <a:solidFill>
                            <a:schemeClr val="dk1"/>
                          </a:solidFill>
                          <a:latin typeface="微軟正黑體" panose="020B0604030504040204" pitchFamily="34" charset="-120"/>
                          <a:ea typeface="微軟正黑體" panose="020B0604030504040204" pitchFamily="34" charset="-120"/>
                          <a:cs typeface="+mn-cs"/>
                        </a:rPr>
                        <a:t>口疾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nbu</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na</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dirty="0">
                          <a:solidFill>
                            <a:schemeClr val="tx1"/>
                          </a:solidFill>
                          <a:latin typeface="微軟正黑體" panose="020B0604030504040204" pitchFamily="34" charset="-120"/>
                          <a:ea typeface="微軟正黑體" panose="020B0604030504040204" pitchFamily="34" charset="-120"/>
                        </a:rPr>
                        <a:t>】</a:t>
                      </a:r>
                      <a:r>
                        <a:rPr lang="zh-TW" altLang="en-US" sz="1800" dirty="0">
                          <a:solidFill>
                            <a:schemeClr val="tx1"/>
                          </a:solidFill>
                          <a:latin typeface="微軟正黑體" panose="020B0604030504040204" pitchFamily="34" charset="-120"/>
                          <a:ea typeface="微軟正黑體" panose="020B0604030504040204" pitchFamily="34" charset="-120"/>
                        </a:rPr>
                        <a:t>假牙清潔不佳、口腔機能</a:t>
                      </a:r>
                      <a:r>
                        <a:rPr lang="zh-TW" altLang="en-US" sz="1800" dirty="0" smtClean="0">
                          <a:solidFill>
                            <a:schemeClr val="tx1"/>
                          </a:solidFill>
                          <a:latin typeface="微軟正黑體" panose="020B0604030504040204" pitchFamily="34" charset="-120"/>
                          <a:ea typeface="微軟正黑體" panose="020B0604030504040204" pitchFamily="34" charset="-120"/>
                        </a:rPr>
                        <a:t>障礙</a:t>
                      </a:r>
                      <a:r>
                        <a:rPr lang="zh-TW" altLang="en-US" sz="1800" dirty="0">
                          <a:solidFill>
                            <a:schemeClr val="tx1"/>
                          </a:solidFill>
                          <a:latin typeface="微軟正黑體" panose="020B0604030504040204" pitchFamily="34" charset="-120"/>
                          <a:ea typeface="微軟正黑體" panose="020B0604030504040204" pitchFamily="34" charset="-120"/>
                        </a:rPr>
                        <a:t>、缺牙</a:t>
                      </a:r>
                      <a:endParaRPr lang="en-US" altLang="zh-TW" sz="1800"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2400" b="1" dirty="0">
                        <a:solidFill>
                          <a:srgbClr val="FF0000"/>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3"/>
                  </a:ext>
                </a:extLst>
              </a:tr>
              <a:tr h="540000">
                <a:tc rowSpan="3">
                  <a:txBody>
                    <a:bodyPr/>
                    <a:lstStyle/>
                    <a:p>
                      <a:pPr algn="ctr"/>
                      <a:r>
                        <a:rPr lang="zh-TW" altLang="en-US" sz="2400" dirty="0">
                          <a:latin typeface="微軟正黑體" panose="020B0604030504040204" pitchFamily="34" charset="-120"/>
                          <a:ea typeface="微軟正黑體" panose="020B0604030504040204" pitchFamily="34" charset="-120"/>
                        </a:rPr>
                        <a:t>萌芽期</a:t>
                      </a:r>
                      <a:endParaRPr lang="en-US" altLang="zh-TW" sz="2400" dirty="0">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2400" dirty="0">
                          <a:latin typeface="微軟正黑體" panose="020B0604030504040204" pitchFamily="34" charset="-120"/>
                          <a:ea typeface="微軟正黑體" panose="020B0604030504040204" pitchFamily="34" charset="-120"/>
                        </a:rPr>
                        <a:t>第四週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altLang="zh-TW" sz="1800" dirty="0">
                          <a:latin typeface="微軟正黑體" panose="020B0604030504040204" pitchFamily="34" charset="-120"/>
                          <a:ea typeface="微軟正黑體" panose="020B0604030504040204" pitchFamily="34" charset="-120"/>
                        </a:rPr>
                        <a:t>【</a:t>
                      </a:r>
                      <a:r>
                        <a:rPr lang="zh-TW" altLang="en-US" sz="1800" b="1" dirty="0">
                          <a:latin typeface="微軟正黑體" panose="020B0604030504040204" pitchFamily="34" charset="-120"/>
                          <a:ea typeface="微軟正黑體" panose="020B0604030504040204" pitchFamily="34" charset="-120"/>
                        </a:rPr>
                        <a:t>口腔照護 </a:t>
                      </a:r>
                      <a:r>
                        <a:rPr lang="en-US" altLang="zh-TW" sz="1800" b="1" dirty="0" err="1">
                          <a:latin typeface="微軟正黑體" panose="020B0604030504040204" pitchFamily="34" charset="-120"/>
                          <a:ea typeface="微軟正黑體" panose="020B0604030504040204" pitchFamily="34" charset="-120"/>
                        </a:rPr>
                        <a:t>mlahan</a:t>
                      </a:r>
                      <a:r>
                        <a:rPr lang="en-US" altLang="zh-TW" sz="1800" b="1" dirty="0">
                          <a:latin typeface="微軟正黑體" panose="020B0604030504040204" pitchFamily="34" charset="-120"/>
                          <a:ea typeface="微軟正黑體" panose="020B0604030504040204" pitchFamily="34" charset="-120"/>
                        </a:rPr>
                        <a:t> </a:t>
                      </a:r>
                      <a:r>
                        <a:rPr lang="en-US" altLang="zh-TW" sz="1800" b="1" dirty="0" err="1">
                          <a:latin typeface="微軟正黑體" panose="020B0604030504040204" pitchFamily="34" charset="-120"/>
                          <a:ea typeface="微軟正黑體" panose="020B0604030504040204" pitchFamily="34" charset="-120"/>
                        </a:rPr>
                        <a:t>ngqwaq</a:t>
                      </a:r>
                      <a:r>
                        <a:rPr lang="en-US" altLang="zh-TW" sz="1800" dirty="0">
                          <a:latin typeface="微軟正黑體" panose="020B0604030504040204" pitchFamily="34" charset="-120"/>
                          <a:ea typeface="微軟正黑體" panose="020B0604030504040204" pitchFamily="34" charset="-120"/>
                        </a:rPr>
                        <a:t>】</a:t>
                      </a:r>
                      <a:r>
                        <a:rPr lang="zh-TW" altLang="en-US" sz="1800" dirty="0">
                          <a:latin typeface="微軟正黑體" panose="020B0604030504040204" pitchFamily="34" charset="-120"/>
                          <a:ea typeface="微軟正黑體" panose="020B0604030504040204" pitchFamily="34" charset="-120"/>
                        </a:rPr>
                        <a:t>健口操的好處</a:t>
                      </a:r>
                      <a:r>
                        <a:rPr lang="en-US" altLang="zh-TW" sz="1800" dirty="0">
                          <a:latin typeface="微軟正黑體" panose="020B0604030504040204" pitchFamily="34" charset="-120"/>
                          <a:ea typeface="微軟正黑體" panose="020B0604030504040204" pitchFamily="34" charset="-120"/>
                        </a:rPr>
                        <a:t>&amp;</a:t>
                      </a:r>
                      <a:r>
                        <a:rPr lang="zh-TW" altLang="en-US" sz="1800" dirty="0">
                          <a:latin typeface="微軟正黑體" panose="020B0604030504040204" pitchFamily="34" charset="-120"/>
                          <a:ea typeface="微軟正黑體" panose="020B0604030504040204" pitchFamily="34" charset="-120"/>
                        </a:rPr>
                        <a:t>健口</a:t>
                      </a:r>
                      <a:r>
                        <a:rPr lang="zh-TW" altLang="en-US" sz="1800" dirty="0" smtClean="0">
                          <a:latin typeface="微軟正黑體" panose="020B0604030504040204" pitchFamily="34" charset="-120"/>
                          <a:ea typeface="微軟正黑體" panose="020B0604030504040204" pitchFamily="34" charset="-120"/>
                        </a:rPr>
                        <a:t>操口訣</a:t>
                      </a:r>
                      <a:r>
                        <a:rPr lang="zh-TW" altLang="en-US" sz="1800" dirty="0">
                          <a:latin typeface="微軟正黑體" panose="020B0604030504040204" pitchFamily="34" charset="-120"/>
                          <a:ea typeface="微軟正黑體" panose="020B0604030504040204" pitchFamily="34" charset="-120"/>
                        </a:rPr>
                        <a:t>與說明 </a:t>
                      </a:r>
                      <a:r>
                        <a:rPr lang="en-US" altLang="zh-TW" sz="1800" dirty="0">
                          <a:latin typeface="微軟正黑體" panose="020B0604030504040204" pitchFamily="34" charset="-120"/>
                          <a:ea typeface="微軟正黑體" panose="020B0604030504040204" pitchFamily="34" charset="-120"/>
                        </a:rPr>
                        <a:t>(</a:t>
                      </a:r>
                      <a:r>
                        <a:rPr lang="zh-TW" altLang="en-US" sz="1800" dirty="0">
                          <a:latin typeface="微軟正黑體" panose="020B0604030504040204" pitchFamily="34" charset="-120"/>
                          <a:ea typeface="微軟正黑體" panose="020B0604030504040204" pitchFamily="34" charset="-120"/>
                        </a:rPr>
                        <a:t>健口操</a:t>
                      </a:r>
                      <a:r>
                        <a:rPr lang="en-US" altLang="zh-TW" sz="1800" dirty="0">
                          <a:latin typeface="微軟正黑體" panose="020B0604030504040204" pitchFamily="34" charset="-120"/>
                          <a:ea typeface="微軟正黑體" panose="020B0604030504040204" pitchFamily="34" charset="-120"/>
                        </a:rPr>
                        <a:t>)</a:t>
                      </a:r>
                      <a:endParaRPr lang="zh-TW" altLang="en-US" sz="18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l"/>
                      <a:r>
                        <a:rPr lang="en-US" altLang="zh-TW" sz="1600" b="1" dirty="0">
                          <a:solidFill>
                            <a:schemeClr val="tx1"/>
                          </a:solidFill>
                          <a:latin typeface="微軟正黑體" panose="020B0604030504040204" pitchFamily="34" charset="-120"/>
                          <a:ea typeface="微軟正黑體" panose="020B0604030504040204" pitchFamily="34" charset="-120"/>
                        </a:rPr>
                        <a:t>1.</a:t>
                      </a:r>
                      <a:r>
                        <a:rPr lang="zh-TW" altLang="en-US" sz="1600" b="1" dirty="0">
                          <a:solidFill>
                            <a:schemeClr val="tx1"/>
                          </a:solidFill>
                          <a:latin typeface="微軟正黑體" panose="020B0604030504040204" pitchFamily="34" charset="-120"/>
                          <a:ea typeface="微軟正黑體" panose="020B0604030504040204" pitchFamily="34" charset="-120"/>
                        </a:rPr>
                        <a:t>以常見之兒歌旋律編制泰雅族健口操八字訣讓長者簡單記憶健口操順序後正確完成頸部、肩膀、手部、臉頰、臉部、舌頭等運動及發音練習。</a:t>
                      </a:r>
                      <a:endParaRPr lang="en-US" altLang="zh-TW" sz="1600" b="1" dirty="0">
                        <a:solidFill>
                          <a:schemeClr val="tx1"/>
                        </a:solidFill>
                        <a:latin typeface="微軟正黑體" panose="020B0604030504040204" pitchFamily="34" charset="-120"/>
                        <a:ea typeface="微軟正黑體" panose="020B0604030504040204" pitchFamily="34" charset="-120"/>
                      </a:endParaRPr>
                    </a:p>
                    <a:p>
                      <a:pPr algn="l"/>
                      <a:r>
                        <a:rPr lang="en-US" altLang="zh-TW" sz="1600" b="1" dirty="0">
                          <a:solidFill>
                            <a:schemeClr val="tx1"/>
                          </a:solidFill>
                          <a:latin typeface="微軟正黑體" panose="020B0604030504040204" pitchFamily="34" charset="-120"/>
                          <a:ea typeface="微軟正黑體" panose="020B0604030504040204" pitchFamily="34" charset="-120"/>
                        </a:rPr>
                        <a:t>2.</a:t>
                      </a:r>
                      <a:r>
                        <a:rPr lang="zh-TW" altLang="en-US" sz="1600" b="1" dirty="0">
                          <a:solidFill>
                            <a:schemeClr val="tx1"/>
                          </a:solidFill>
                          <a:latin typeface="微軟正黑體" panose="020B0604030504040204" pitchFamily="34" charset="-120"/>
                          <a:ea typeface="微軟正黑體" panose="020B0604030504040204" pitchFamily="34" charset="-120"/>
                        </a:rPr>
                        <a:t>以泰雅族語教學唾液腺按摩。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4"/>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第五週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kern="1200" dirty="0">
                          <a:solidFill>
                            <a:schemeClr val="dk1"/>
                          </a:solidFill>
                          <a:latin typeface="微軟正黑體" panose="020B0604030504040204" pitchFamily="34" charset="-120"/>
                          <a:ea typeface="微軟正黑體" panose="020B0604030504040204" pitchFamily="34" charset="-120"/>
                          <a:cs typeface="+mn-cs"/>
                        </a:rPr>
                        <a:t>口腔照護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mlahan</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健口操口訣與</a:t>
                      </a:r>
                      <a:r>
                        <a:rPr lang="zh-TW" altLang="en-US" sz="1800" b="0" dirty="0" smtClean="0">
                          <a:solidFill>
                            <a:schemeClr val="tx1"/>
                          </a:solidFill>
                          <a:latin typeface="微軟正黑體" panose="020B0604030504040204" pitchFamily="34" charset="-120"/>
                          <a:ea typeface="微軟正黑體" panose="020B0604030504040204" pitchFamily="34" charset="-120"/>
                        </a:rPr>
                        <a:t>說明</a:t>
                      </a:r>
                      <a:endParaRPr lang="en-US" altLang="zh-TW" sz="1800" b="0" dirty="0" smtClean="0">
                        <a:solidFill>
                          <a:schemeClr val="tx1"/>
                        </a:solidFill>
                        <a:latin typeface="微軟正黑體" panose="020B0604030504040204" pitchFamily="34" charset="-120"/>
                        <a:ea typeface="微軟正黑體" panose="020B0604030504040204" pitchFamily="34" charset="-120"/>
                      </a:endParaRPr>
                    </a:p>
                    <a:p>
                      <a:pPr marL="0" indent="0" algn="l"/>
                      <a:r>
                        <a:rPr lang="en-US" altLang="zh-TW" sz="1800" b="0" dirty="0" smtClean="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唾液腺按摩</a:t>
                      </a:r>
                      <a:r>
                        <a:rPr lang="en-US" altLang="zh-TW" sz="1800" b="0" dirty="0">
                          <a:solidFill>
                            <a:schemeClr val="tx1"/>
                          </a:solidFill>
                          <a:latin typeface="微軟正黑體" panose="020B0604030504040204" pitchFamily="34" charset="-120"/>
                          <a:ea typeface="微軟正黑體" panose="020B0604030504040204" pitchFamily="34" charset="-120"/>
                        </a:rPr>
                        <a:t>)</a:t>
                      </a:r>
                      <a:endParaRPr lang="zh-TW" altLang="en-US" sz="1800" b="0"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l"/>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5"/>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第六週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kern="1200" dirty="0">
                          <a:solidFill>
                            <a:schemeClr val="dk1"/>
                          </a:solidFill>
                          <a:latin typeface="微軟正黑體" panose="020B0604030504040204" pitchFamily="34" charset="-120"/>
                          <a:ea typeface="微軟正黑體" panose="020B0604030504040204" pitchFamily="34" charset="-120"/>
                          <a:cs typeface="+mn-cs"/>
                        </a:rPr>
                        <a:t>定期口腔檢查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kensan</a:t>
                      </a:r>
                      <a:r>
                        <a:rPr lang="en-US" altLang="zh-TW" sz="1800" b="1" kern="1200" dirty="0">
                          <a:solidFill>
                            <a:schemeClr val="dk1"/>
                          </a:solidFill>
                          <a:latin typeface="微軟正黑體" panose="020B0604030504040204" pitchFamily="34" charset="-120"/>
                          <a:ea typeface="微軟正黑體" panose="020B0604030504040204" pitchFamily="34" charset="-120"/>
                          <a:cs typeface="+mn-cs"/>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長者經驗分享</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600" b="1" dirty="0">
                          <a:solidFill>
                            <a:schemeClr val="tx1"/>
                          </a:solidFill>
                          <a:latin typeface="微軟正黑體" panose="020B0604030504040204" pitchFamily="34" charset="-120"/>
                          <a:ea typeface="微軟正黑體" panose="020B0604030504040204" pitchFamily="34" charset="-120"/>
                        </a:rPr>
                        <a:t>請長者欣賞相關影片後，接著分享傳統潔牙方式及親身經驗。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 xmlns:a16="http://schemas.microsoft.com/office/drawing/2014/main" val="10006"/>
                  </a:ext>
                </a:extLst>
              </a:tr>
            </a:tbl>
          </a:graphicData>
        </a:graphic>
      </p:graphicFrame>
      <p:sp>
        <p:nvSpPr>
          <p:cNvPr id="9" name="文字方塊 8">
            <a:extLst>
              <a:ext uri="{FF2B5EF4-FFF2-40B4-BE49-F238E27FC236}">
                <a16:creationId xmlns="" xmlns:a16="http://schemas.microsoft.com/office/drawing/2014/main" id="{87E50339-9014-428D-B982-A123E63F1C43}"/>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289063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latin typeface="微軟正黑體" panose="020B0604030504040204" pitchFamily="34" charset="-120"/>
                <a:ea typeface="微軟正黑體" panose="020B0604030504040204" pitchFamily="34" charset="-120"/>
              </a:rPr>
              <a:t>二、</a:t>
            </a:r>
            <a:r>
              <a:rPr lang="en-US" altLang="zh-TW" b="1" dirty="0">
                <a:latin typeface="微軟正黑體" panose="020B0604030504040204" pitchFamily="34" charset="-120"/>
                <a:ea typeface="微軟正黑體" panose="020B0604030504040204" pitchFamily="34" charset="-120"/>
              </a:rPr>
              <a:t>12</a:t>
            </a:r>
            <a:r>
              <a:rPr lang="zh-TW" altLang="en-US" b="1" dirty="0">
                <a:latin typeface="微軟正黑體" panose="020B0604030504040204" pitchFamily="34" charset="-120"/>
                <a:ea typeface="微軟正黑體" panose="020B0604030504040204" pitchFamily="34" charset="-120"/>
              </a:rPr>
              <a:t>週課程設計之規劃</a:t>
            </a:r>
            <a:r>
              <a:rPr lang="en-US" altLang="zh-TW" b="1" dirty="0">
                <a:latin typeface="微軟正黑體" panose="020B0604030504040204" pitchFamily="34" charset="-120"/>
                <a:ea typeface="微軟正黑體" panose="020B0604030504040204" pitchFamily="34" charset="-120"/>
              </a:rPr>
              <a:t>-2</a:t>
            </a:r>
            <a:endParaRPr lang="zh-TW" altLang="en-US" dirty="0"/>
          </a:p>
        </p:txBody>
      </p:sp>
      <p:graphicFrame>
        <p:nvGraphicFramePr>
          <p:cNvPr id="6" name="表格 5"/>
          <p:cNvGraphicFramePr>
            <a:graphicFrameLocks noGrp="1"/>
          </p:cNvGraphicFramePr>
          <p:nvPr>
            <p:extLst>
              <p:ext uri="{D42A27DB-BD31-4B8C-83A1-F6EECF244321}">
                <p14:modId xmlns:p14="http://schemas.microsoft.com/office/powerpoint/2010/main" val="756340395"/>
              </p:ext>
            </p:extLst>
          </p:nvPr>
        </p:nvGraphicFramePr>
        <p:xfrm>
          <a:off x="426742" y="1530882"/>
          <a:ext cx="11338516" cy="4141200"/>
        </p:xfrm>
        <a:graphic>
          <a:graphicData uri="http://schemas.openxmlformats.org/drawingml/2006/table">
            <a:tbl>
              <a:tblPr firstRow="1" bandRow="1">
                <a:tableStyleId>{91EBBBCC-DAD2-459C-BE2E-F6DE35CF9A28}</a:tableStyleId>
              </a:tblPr>
              <a:tblGrid>
                <a:gridCol w="1195450">
                  <a:extLst>
                    <a:ext uri="{9D8B030D-6E8A-4147-A177-3AD203B41FA5}">
                      <a16:colId xmlns="" xmlns:a16="http://schemas.microsoft.com/office/drawing/2014/main" val="20000"/>
                    </a:ext>
                  </a:extLst>
                </a:gridCol>
                <a:gridCol w="1515533">
                  <a:extLst>
                    <a:ext uri="{9D8B030D-6E8A-4147-A177-3AD203B41FA5}">
                      <a16:colId xmlns="" xmlns:a16="http://schemas.microsoft.com/office/drawing/2014/main" val="20001"/>
                    </a:ext>
                  </a:extLst>
                </a:gridCol>
                <a:gridCol w="5355281">
                  <a:extLst>
                    <a:ext uri="{9D8B030D-6E8A-4147-A177-3AD203B41FA5}">
                      <a16:colId xmlns="" xmlns:a16="http://schemas.microsoft.com/office/drawing/2014/main" val="20002"/>
                    </a:ext>
                  </a:extLst>
                </a:gridCol>
                <a:gridCol w="3272252">
                  <a:extLst>
                    <a:ext uri="{9D8B030D-6E8A-4147-A177-3AD203B41FA5}">
                      <a16:colId xmlns="" xmlns:a16="http://schemas.microsoft.com/office/drawing/2014/main" val="20003"/>
                    </a:ext>
                  </a:extLst>
                </a:gridCol>
              </a:tblGrid>
              <a:tr h="540000">
                <a:tc>
                  <a:txBody>
                    <a:bodyPr/>
                    <a:lstStyle/>
                    <a:p>
                      <a:pPr algn="ct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TW" altLang="en-US" sz="2400" dirty="0">
                          <a:latin typeface="微軟正黑體" panose="020B0604030504040204" pitchFamily="34" charset="-120"/>
                          <a:ea typeface="微軟正黑體" panose="020B0604030504040204" pitchFamily="34" charset="-120"/>
                        </a:rPr>
                        <a:t>週次</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TW" altLang="en-US" sz="2400" dirty="0">
                          <a:latin typeface="微軟正黑體" panose="020B0604030504040204" pitchFamily="34" charset="-120"/>
                          <a:ea typeface="微軟正黑體" panose="020B0604030504040204" pitchFamily="34" charset="-120"/>
                        </a:rPr>
                        <a:t>主題</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2400" dirty="0">
                          <a:solidFill>
                            <a:srgbClr val="FF0000"/>
                          </a:solidFill>
                          <a:latin typeface="微軟正黑體" panose="020B0604030504040204" pitchFamily="34" charset="-120"/>
                          <a:ea typeface="微軟正黑體" panose="020B0604030504040204" pitchFamily="34" charset="-120"/>
                        </a:rPr>
                        <a:t>教學策略</a:t>
                      </a:r>
                      <a:endParaRPr lang="zh-TW" altLang="en-US" sz="2400" b="1" dirty="0">
                        <a:solidFill>
                          <a:srgbClr val="FF0000"/>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540000">
                <a:tc>
                  <a:txBody>
                    <a:bodyPr/>
                    <a:lstStyle/>
                    <a:p>
                      <a:pPr algn="ctr"/>
                      <a:endParaRPr lang="zh-TW" altLang="en-US" sz="2400" b="1" u="dbl" baseline="0" dirty="0">
                        <a:solidFill>
                          <a:srgbClr val="FF0000"/>
                        </a:solidFill>
                        <a:uFill>
                          <a:solidFill>
                            <a:srgbClr val="FF0000"/>
                          </a:solidFill>
                        </a:u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TW" altLang="en-US" sz="2400" dirty="0">
                          <a:latin typeface="微軟正黑體" panose="020B0604030504040204" pitchFamily="34" charset="-120"/>
                          <a:ea typeface="微軟正黑體" panose="020B0604030504040204" pitchFamily="34" charset="-120"/>
                        </a:rPr>
                        <a:t>第七週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dirty="0">
                          <a:solidFill>
                            <a:schemeClr val="tx1"/>
                          </a:solidFill>
                          <a:latin typeface="微軟正黑體" panose="020B0604030504040204" pitchFamily="34" charset="-120"/>
                          <a:ea typeface="微軟正黑體" panose="020B0604030504040204" pitchFamily="34" charset="-120"/>
                        </a:rPr>
                        <a:t>口腔清潔 </a:t>
                      </a:r>
                      <a:r>
                        <a:rPr lang="en-US" altLang="zh-TW" sz="1800" b="1" dirty="0" err="1">
                          <a:solidFill>
                            <a:schemeClr val="tx1"/>
                          </a:solidFill>
                          <a:latin typeface="微軟正黑體" panose="020B0604030504040204" pitchFamily="34" charset="-120"/>
                          <a:ea typeface="微軟正黑體" panose="020B0604030504040204" pitchFamily="34" charset="-120"/>
                        </a:rPr>
                        <a:t>qmwah</a:t>
                      </a:r>
                      <a:r>
                        <a:rPr lang="en-US" altLang="zh-TW" sz="1800" b="1" dirty="0">
                          <a:solidFill>
                            <a:schemeClr val="tx1"/>
                          </a:solidFill>
                          <a:latin typeface="微軟正黑體" panose="020B0604030504040204" pitchFamily="34" charset="-120"/>
                          <a:ea typeface="微軟正黑體" panose="020B0604030504040204" pitchFamily="34" charset="-120"/>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牙刷、牙線</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pPr algn="l"/>
                      <a:r>
                        <a:rPr lang="en-US" altLang="zh-TW" sz="1600" b="1" dirty="0">
                          <a:solidFill>
                            <a:schemeClr val="tx1"/>
                          </a:solidFill>
                          <a:latin typeface="微軟正黑體" panose="020B0604030504040204" pitchFamily="34" charset="-120"/>
                          <a:ea typeface="微軟正黑體" panose="020B0604030504040204" pitchFamily="34" charset="-120"/>
                        </a:rPr>
                        <a:t>1.</a:t>
                      </a:r>
                      <a:r>
                        <a:rPr lang="zh-TW" altLang="en-US" sz="1600" b="1" dirty="0">
                          <a:solidFill>
                            <a:schemeClr val="tx1"/>
                          </a:solidFill>
                          <a:latin typeface="微軟正黑體" panose="020B0604030504040204" pitchFamily="34" charset="-120"/>
                          <a:ea typeface="微軟正黑體" panose="020B0604030504040204" pitchFamily="34" charset="-120"/>
                        </a:rPr>
                        <a:t>搭配泰雅族語</a:t>
                      </a:r>
                      <a:r>
                        <a:rPr lang="en-US" altLang="zh-TW" sz="1600" b="1" dirty="0">
                          <a:solidFill>
                            <a:schemeClr val="tx1"/>
                          </a:solidFill>
                          <a:latin typeface="微軟正黑體" panose="020B0604030504040204" pitchFamily="34" charset="-120"/>
                          <a:ea typeface="微軟正黑體" panose="020B0604030504040204" pitchFamily="34" charset="-120"/>
                        </a:rPr>
                        <a:t>-</a:t>
                      </a:r>
                      <a:r>
                        <a:rPr lang="zh-TW" altLang="en-US" sz="1600" b="1" dirty="0">
                          <a:solidFill>
                            <a:schemeClr val="tx1"/>
                          </a:solidFill>
                          <a:latin typeface="微軟正黑體" panose="020B0604030504040204" pitchFamily="34" charset="-120"/>
                          <a:ea typeface="微軟正黑體" panose="020B0604030504040204" pitchFamily="34" charset="-120"/>
                        </a:rPr>
                        <a:t>牙齒拳活動吸引長者興趣。</a:t>
                      </a:r>
                      <a:endParaRPr lang="en-US" altLang="zh-TW" sz="1600" b="1" dirty="0">
                        <a:solidFill>
                          <a:schemeClr val="tx1"/>
                        </a:solidFill>
                        <a:latin typeface="微軟正黑體" panose="020B0604030504040204" pitchFamily="34" charset="-120"/>
                        <a:ea typeface="微軟正黑體" panose="020B0604030504040204" pitchFamily="34" charset="-120"/>
                      </a:endParaRPr>
                    </a:p>
                    <a:p>
                      <a:pPr algn="l"/>
                      <a:r>
                        <a:rPr lang="en-US" altLang="zh-TW" sz="1600" b="1" dirty="0">
                          <a:solidFill>
                            <a:schemeClr val="tx1"/>
                          </a:solidFill>
                          <a:latin typeface="微軟正黑體" panose="020B0604030504040204" pitchFamily="34" charset="-120"/>
                          <a:ea typeface="微軟正黑體" panose="020B0604030504040204" pitchFamily="34" charset="-120"/>
                        </a:rPr>
                        <a:t>2.</a:t>
                      </a:r>
                      <a:r>
                        <a:rPr lang="zh-TW" altLang="en-US" sz="1600" b="1" dirty="0">
                          <a:solidFill>
                            <a:schemeClr val="tx1"/>
                          </a:solidFill>
                          <a:latin typeface="微軟正黑體" panose="020B0604030504040204" pitchFamily="34" charset="-120"/>
                          <a:ea typeface="微軟正黑體" panose="020B0604030504040204" pitchFamily="34" charset="-120"/>
                        </a:rPr>
                        <a:t>使用圖文並茂的</a:t>
                      </a:r>
                      <a:r>
                        <a:rPr lang="en-US" altLang="zh-TW" sz="1600" b="1" dirty="0">
                          <a:solidFill>
                            <a:schemeClr val="tx1"/>
                          </a:solidFill>
                          <a:latin typeface="微軟正黑體" panose="020B0604030504040204" pitchFamily="34" charset="-120"/>
                          <a:ea typeface="微軟正黑體" panose="020B0604030504040204" pitchFamily="34" charset="-120"/>
                        </a:rPr>
                        <a:t>PPT</a:t>
                      </a:r>
                      <a:r>
                        <a:rPr lang="zh-TW" altLang="en-US" sz="1600" b="1" dirty="0">
                          <a:solidFill>
                            <a:schemeClr val="tx1"/>
                          </a:solidFill>
                          <a:latin typeface="微軟正黑體" panose="020B0604030504040204" pitchFamily="34" charset="-120"/>
                          <a:ea typeface="微軟正黑體" panose="020B0604030504040204" pitchFamily="34" charset="-120"/>
                        </a:rPr>
                        <a:t>講解口腔清潔。</a:t>
                      </a:r>
                      <a:endParaRPr lang="en-US" altLang="zh-TW" sz="1600" b="1" dirty="0">
                        <a:solidFill>
                          <a:schemeClr val="tx1"/>
                        </a:solidFill>
                        <a:latin typeface="微軟正黑體" panose="020B0604030504040204" pitchFamily="34" charset="-120"/>
                        <a:ea typeface="微軟正黑體" panose="020B0604030504040204" pitchFamily="34" charset="-120"/>
                      </a:endParaRPr>
                    </a:p>
                    <a:p>
                      <a:pPr algn="l"/>
                      <a:r>
                        <a:rPr lang="en-US" altLang="zh-TW" sz="1600" b="1" dirty="0">
                          <a:solidFill>
                            <a:schemeClr val="tx1"/>
                          </a:solidFill>
                          <a:latin typeface="微軟正黑體" panose="020B0604030504040204" pitchFamily="34" charset="-120"/>
                          <a:ea typeface="微軟正黑體" panose="020B0604030504040204" pitchFamily="34" charset="-120"/>
                        </a:rPr>
                        <a:t>3.</a:t>
                      </a:r>
                      <a:r>
                        <a:rPr lang="zh-TW" altLang="en-US" sz="1600" b="1" dirty="0">
                          <a:solidFill>
                            <a:schemeClr val="tx1"/>
                          </a:solidFill>
                          <a:latin typeface="微軟正黑體" panose="020B0604030504040204" pitchFamily="34" charset="-120"/>
                          <a:ea typeface="微軟正黑體" panose="020B0604030504040204" pitchFamily="34" charset="-120"/>
                        </a:rPr>
                        <a:t>使用泰雅族語</a:t>
                      </a:r>
                      <a:r>
                        <a:rPr lang="en-US" altLang="zh-TW" sz="1600" b="1" dirty="0">
                          <a:solidFill>
                            <a:schemeClr val="tx1"/>
                          </a:solidFill>
                          <a:latin typeface="微軟正黑體" panose="020B0604030504040204" pitchFamily="34" charset="-120"/>
                          <a:ea typeface="微軟正黑體" panose="020B0604030504040204" pitchFamily="34" charset="-120"/>
                        </a:rPr>
                        <a:t>-</a:t>
                      </a:r>
                      <a:r>
                        <a:rPr lang="zh-TW" altLang="en-US" sz="1600" b="1" dirty="0">
                          <a:solidFill>
                            <a:schemeClr val="tx1"/>
                          </a:solidFill>
                          <a:latin typeface="微軟正黑體" panose="020B0604030504040204" pitchFamily="34" charset="-120"/>
                          <a:ea typeface="微軟正黑體" panose="020B0604030504040204" pitchFamily="34" charset="-120"/>
                        </a:rPr>
                        <a:t>刷牙歌搭配正確潔牙方式增加長者記憶力。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6"/>
                  </a:ext>
                </a:extLst>
              </a:tr>
              <a:tr h="540000">
                <a:tc rowSpan="4">
                  <a:txBody>
                    <a:bodyPr/>
                    <a:lstStyle/>
                    <a:p>
                      <a:pPr algn="ctr"/>
                      <a:r>
                        <a:rPr lang="zh-TW" altLang="en-US" sz="2400" dirty="0">
                          <a:latin typeface="微軟正黑體" panose="020B0604030504040204" pitchFamily="34" charset="-120"/>
                          <a:ea typeface="微軟正黑體" panose="020B0604030504040204" pitchFamily="34" charset="-120"/>
                        </a:rPr>
                        <a:t>成長期</a:t>
                      </a:r>
                      <a:endParaRPr lang="en-US" altLang="zh-TW" sz="2400" dirty="0">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TW" altLang="en-US" sz="2400" dirty="0">
                          <a:latin typeface="微軟正黑體" panose="020B0604030504040204" pitchFamily="34" charset="-120"/>
                          <a:ea typeface="微軟正黑體" panose="020B0604030504040204" pitchFamily="34" charset="-120"/>
                        </a:rPr>
                        <a:t>第八週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dirty="0">
                          <a:solidFill>
                            <a:schemeClr val="tx1"/>
                          </a:solidFill>
                          <a:latin typeface="微軟正黑體" panose="020B0604030504040204" pitchFamily="34" charset="-120"/>
                          <a:ea typeface="微軟正黑體" panose="020B0604030504040204" pitchFamily="34" charset="-120"/>
                        </a:rPr>
                        <a:t>口腔清潔 </a:t>
                      </a:r>
                      <a:r>
                        <a:rPr lang="en-US" altLang="zh-TW" sz="1800" b="1" dirty="0" err="1">
                          <a:solidFill>
                            <a:schemeClr val="tx1"/>
                          </a:solidFill>
                          <a:latin typeface="微軟正黑體" panose="020B0604030504040204" pitchFamily="34" charset="-120"/>
                          <a:ea typeface="微軟正黑體" panose="020B0604030504040204" pitchFamily="34" charset="-120"/>
                        </a:rPr>
                        <a:t>qmwah</a:t>
                      </a:r>
                      <a:r>
                        <a:rPr lang="en-US" altLang="zh-TW" sz="1800" b="1" dirty="0">
                          <a:solidFill>
                            <a:schemeClr val="tx1"/>
                          </a:solidFill>
                          <a:latin typeface="微軟正黑體" panose="020B0604030504040204" pitchFamily="34" charset="-120"/>
                          <a:ea typeface="微軟正黑體" panose="020B0604030504040204" pitchFamily="34" charset="-120"/>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牙間刷、電動</a:t>
                      </a:r>
                      <a:r>
                        <a:rPr lang="zh-TW" altLang="en-US" sz="1800" b="0" dirty="0" smtClean="0">
                          <a:solidFill>
                            <a:schemeClr val="tx1"/>
                          </a:solidFill>
                          <a:latin typeface="微軟正黑體" panose="020B0604030504040204" pitchFamily="34" charset="-120"/>
                          <a:ea typeface="微軟正黑體" panose="020B0604030504040204" pitchFamily="34" charset="-120"/>
                        </a:rPr>
                        <a:t>牙刷</a:t>
                      </a:r>
                      <a:endParaRPr lang="zh-TW" altLang="en-US" sz="1800" b="0"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第九週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dirty="0">
                          <a:solidFill>
                            <a:schemeClr val="tx1"/>
                          </a:solidFill>
                          <a:latin typeface="微軟正黑體" panose="020B0604030504040204" pitchFamily="34" charset="-120"/>
                          <a:ea typeface="微軟正黑體" panose="020B0604030504040204" pitchFamily="34" charset="-120"/>
                        </a:rPr>
                        <a:t>口腔清潔 </a:t>
                      </a:r>
                      <a:r>
                        <a:rPr lang="en-US" altLang="zh-TW" sz="1800" b="1" dirty="0" err="1">
                          <a:solidFill>
                            <a:schemeClr val="tx1"/>
                          </a:solidFill>
                          <a:latin typeface="微軟正黑體" panose="020B0604030504040204" pitchFamily="34" charset="-120"/>
                          <a:ea typeface="微軟正黑體" panose="020B0604030504040204" pitchFamily="34" charset="-120"/>
                        </a:rPr>
                        <a:t>qmwah</a:t>
                      </a:r>
                      <a:r>
                        <a:rPr lang="en-US" altLang="zh-TW" sz="1800" b="1" dirty="0">
                          <a:solidFill>
                            <a:schemeClr val="tx1"/>
                          </a:solidFill>
                          <a:latin typeface="微軟正黑體" panose="020B0604030504040204" pitchFamily="34" charset="-120"/>
                          <a:ea typeface="微軟正黑體" panose="020B0604030504040204" pitchFamily="34" charset="-120"/>
                        </a:rPr>
                        <a:t> </a:t>
                      </a:r>
                      <a:r>
                        <a:rPr lang="en-US" altLang="zh-TW" sz="1800" b="1" kern="1200" dirty="0" err="1">
                          <a:solidFill>
                            <a:schemeClr val="dk1"/>
                          </a:solidFill>
                          <a:latin typeface="微軟正黑體" panose="020B0604030504040204" pitchFamily="34" charset="-120"/>
                          <a:ea typeface="微軟正黑體" panose="020B0604030504040204" pitchFamily="34" charset="-120"/>
                          <a:cs typeface="+mn-cs"/>
                        </a:rPr>
                        <a:t>ngqwaq</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假牙清潔</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l"/>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r h="540000">
                <a:tc vMerge="1">
                  <a:txBody>
                    <a:bodyPr/>
                    <a:lstStyle/>
                    <a:p>
                      <a:pPr algn="ctr"/>
                      <a:endParaRPr lang="zh-TW" altLang="en-US" sz="2400" b="1" dirty="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400" dirty="0">
                          <a:latin typeface="微軟正黑體" panose="020B0604030504040204" pitchFamily="34" charset="-120"/>
                          <a:ea typeface="微軟正黑體" panose="020B0604030504040204" pitchFamily="34" charset="-120"/>
                        </a:rPr>
                        <a:t>第十週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dirty="0">
                          <a:solidFill>
                            <a:schemeClr val="tx1"/>
                          </a:solidFill>
                          <a:latin typeface="微軟正黑體" panose="020B0604030504040204" pitchFamily="34" charset="-120"/>
                          <a:ea typeface="微軟正黑體" panose="020B0604030504040204" pitchFamily="34" charset="-120"/>
                        </a:rPr>
                        <a:t>慢性病與口腔健康</a:t>
                      </a:r>
                      <a:r>
                        <a:rPr lang="en-US" altLang="zh-TW" sz="1800" b="1" dirty="0">
                          <a:solidFill>
                            <a:schemeClr val="tx1"/>
                          </a:solidFill>
                          <a:latin typeface="微軟正黑體" panose="020B0604030504040204" pitchFamily="34" charset="-120"/>
                          <a:ea typeface="微軟正黑體" panose="020B0604030504040204" pitchFamily="34" charset="-120"/>
                        </a:rPr>
                        <a:t>】</a:t>
                      </a:r>
                      <a:endParaRPr lang="zh-TW" altLang="en-US" sz="18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TW" altLang="en-US" sz="1600" b="1" dirty="0">
                          <a:solidFill>
                            <a:schemeClr val="tx1"/>
                          </a:solidFill>
                          <a:latin typeface="微軟正黑體" panose="020B0604030504040204" pitchFamily="34" charset="-120"/>
                          <a:ea typeface="微軟正黑體" panose="020B0604030504040204" pitchFamily="34" charset="-120"/>
                        </a:rPr>
                        <a:t>使用圖文並茂的</a:t>
                      </a:r>
                      <a:r>
                        <a:rPr lang="en-US" altLang="zh-TW" sz="1600" b="1" dirty="0">
                          <a:solidFill>
                            <a:schemeClr val="tx1"/>
                          </a:solidFill>
                          <a:latin typeface="微軟正黑體" panose="020B0604030504040204" pitchFamily="34" charset="-120"/>
                          <a:ea typeface="微軟正黑體" panose="020B0604030504040204" pitchFamily="34" charset="-120"/>
                        </a:rPr>
                        <a:t>PPT</a:t>
                      </a:r>
                      <a:r>
                        <a:rPr lang="zh-TW" altLang="en-US" sz="1600" b="1" dirty="0">
                          <a:solidFill>
                            <a:schemeClr val="tx1"/>
                          </a:solidFill>
                          <a:latin typeface="微軟正黑體" panose="020B0604030504040204" pitchFamily="34" charset="-120"/>
                          <a:ea typeface="微軟正黑體" panose="020B0604030504040204" pitchFamily="34" charset="-120"/>
                        </a:rPr>
                        <a:t>講解慢性病與口腔健康。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3"/>
                  </a:ext>
                </a:extLst>
              </a:tr>
              <a:tr h="540000">
                <a:tc vMerge="1">
                  <a:txBody>
                    <a:bodyPr/>
                    <a:lstStyle/>
                    <a:p>
                      <a:pPr algn="ctr"/>
                      <a:endParaRPr lang="en-US" altLang="zh-TW" sz="2400" b="1" dirty="0">
                        <a:latin typeface="微軟正黑體" panose="020B0604030504040204" pitchFamily="34" charset="-120"/>
                        <a:ea typeface="微軟正黑體" panose="020B0604030504040204" pitchFamily="34" charset="-120"/>
                      </a:endParaRPr>
                    </a:p>
                  </a:txBody>
                  <a:tcPr anchor="ctr">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2400" dirty="0">
                          <a:latin typeface="微軟正黑體" panose="020B0604030504040204" pitchFamily="34" charset="-120"/>
                          <a:ea typeface="微軟正黑體" panose="020B0604030504040204" pitchFamily="34" charset="-120"/>
                        </a:rPr>
                        <a:t>第十一週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1" dirty="0">
                          <a:solidFill>
                            <a:schemeClr val="tx1"/>
                          </a:solidFill>
                          <a:latin typeface="微軟正黑體" panose="020B0604030504040204" pitchFamily="34" charset="-120"/>
                          <a:ea typeface="微軟正黑體" panose="020B0604030504040204" pitchFamily="34" charset="-120"/>
                        </a:rPr>
                        <a:t>你問我答</a:t>
                      </a:r>
                      <a:r>
                        <a:rPr lang="en-US" altLang="zh-TW" sz="1800" b="1" dirty="0">
                          <a:solidFill>
                            <a:schemeClr val="tx1"/>
                          </a:solidFill>
                          <a:latin typeface="微軟正黑體" panose="020B0604030504040204" pitchFamily="34" charset="-120"/>
                          <a:ea typeface="微軟正黑體" panose="020B0604030504040204" pitchFamily="34" charset="-120"/>
                        </a:rPr>
                        <a:t>】</a:t>
                      </a:r>
                      <a:r>
                        <a:rPr lang="zh-TW" altLang="en-US" sz="1800" b="0" dirty="0">
                          <a:solidFill>
                            <a:schemeClr val="tx1"/>
                          </a:solidFill>
                          <a:latin typeface="微軟正黑體" panose="020B0604030504040204" pitchFamily="34" charset="-120"/>
                          <a:ea typeface="微軟正黑體" panose="020B0604030504040204" pitchFamily="34" charset="-120"/>
                        </a:rPr>
                        <a:t>口腔保健</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600" b="1" dirty="0">
                          <a:solidFill>
                            <a:schemeClr val="tx1"/>
                          </a:solidFill>
                          <a:latin typeface="微軟正黑體" panose="020B0604030504040204" pitchFamily="34" charset="-120"/>
                          <a:ea typeface="微軟正黑體" panose="020B0604030504040204" pitchFamily="34" charset="-120"/>
                        </a:rPr>
                        <a:t>開放長者提問並搭配口腔保健大富翁遊戲</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4"/>
                  </a:ext>
                </a:extLst>
              </a:tr>
              <a:tr h="540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2400" dirty="0">
                          <a:latin typeface="微軟正黑體" panose="020B0604030504040204" pitchFamily="34" charset="-120"/>
                          <a:ea typeface="微軟正黑體" panose="020B0604030504040204" pitchFamily="34" charset="-120"/>
                        </a:rPr>
                        <a:t>結穗期</a:t>
                      </a:r>
                      <a:endParaRPr lang="en-US" altLang="zh-TW"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2400" dirty="0">
                          <a:latin typeface="微軟正黑體" panose="020B0604030504040204" pitchFamily="34" charset="-120"/>
                          <a:ea typeface="微軟正黑體" panose="020B0604030504040204" pitchFamily="34" charset="-120"/>
                        </a:rPr>
                        <a:t>第十二週</a:t>
                      </a:r>
                      <a:endParaRPr lang="zh-TW" altLang="en-US" sz="24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800" dirty="0">
                          <a:latin typeface="微軟正黑體" panose="020B0604030504040204" pitchFamily="34" charset="-120"/>
                          <a:ea typeface="微軟正黑體" panose="020B0604030504040204" pitchFamily="34" charset="-120"/>
                        </a:rPr>
                        <a:t> 健康行為後測</a:t>
                      </a:r>
                      <a:r>
                        <a:rPr lang="en-US" altLang="zh-TW" sz="1800" dirty="0">
                          <a:latin typeface="微軟正黑體" panose="020B0604030504040204" pitchFamily="34" charset="-120"/>
                          <a:ea typeface="微軟正黑體" panose="020B0604030504040204" pitchFamily="34" charset="-120"/>
                        </a:rPr>
                        <a:t>:★</a:t>
                      </a:r>
                      <a:r>
                        <a:rPr lang="zh-TW" altLang="en-US" sz="1800" kern="1200" dirty="0">
                          <a:solidFill>
                            <a:schemeClr val="dk1"/>
                          </a:solidFill>
                          <a:latin typeface="微軟正黑體" panose="020B0604030504040204" pitchFamily="34" charset="-120"/>
                          <a:ea typeface="微軟正黑體" panose="020B0604030504040204" pitchFamily="34" charset="-120"/>
                          <a:cs typeface="+mn-cs"/>
                        </a:rPr>
                        <a:t>口腔保健問卷後測</a:t>
                      </a:r>
                    </a:p>
                    <a:p>
                      <a:pPr algn="l"/>
                      <a:r>
                        <a:rPr lang="en-US" altLang="zh-TW" sz="1800" b="1" dirty="0">
                          <a:latin typeface="微軟正黑體" panose="020B0604030504040204" pitchFamily="34" charset="-120"/>
                          <a:ea typeface="微軟正黑體" panose="020B0604030504040204" pitchFamily="34" charset="-120"/>
                        </a:rPr>
                        <a:t>【</a:t>
                      </a:r>
                      <a:r>
                        <a:rPr lang="zh-TW" altLang="en-US" sz="1800" b="1" dirty="0">
                          <a:latin typeface="微軟正黑體" panose="020B0604030504040204" pitchFamily="34" charset="-120"/>
                          <a:ea typeface="微軟正黑體" panose="020B0604030504040204" pitchFamily="34" charset="-120"/>
                        </a:rPr>
                        <a:t>長者假牙補助</a:t>
                      </a:r>
                      <a:r>
                        <a:rPr lang="en-US" altLang="zh-TW" sz="1800" b="1" dirty="0">
                          <a:latin typeface="微軟正黑體" panose="020B0604030504040204" pitchFamily="34" charset="-120"/>
                          <a:ea typeface="微軟正黑體" panose="020B0604030504040204" pitchFamily="34" charset="-120"/>
                        </a:rPr>
                        <a:t>】 </a:t>
                      </a:r>
                      <a:endParaRPr lang="zh-TW" altLang="en-US" sz="1800" b="1" dirty="0">
                        <a:solidFill>
                          <a:schemeClr val="tx1"/>
                        </a:solidFill>
                        <a:latin typeface="微軟正黑體" panose="020B0604030504040204" pitchFamily="34" charset="-120"/>
                        <a:ea typeface="微軟正黑體" panose="020B0604030504040204" pitchFamily="34"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TW" sz="1600" b="1" dirty="0">
                          <a:solidFill>
                            <a:schemeClr val="tx1"/>
                          </a:solidFill>
                          <a:latin typeface="微軟正黑體" panose="020B0604030504040204" pitchFamily="34" charset="-120"/>
                          <a:ea typeface="微軟正黑體" panose="020B0604030504040204" pitchFamily="34" charset="-120"/>
                        </a:rPr>
                        <a:t>1.</a:t>
                      </a:r>
                      <a:r>
                        <a:rPr lang="zh-TW" altLang="en-US" sz="1600" b="1" dirty="0">
                          <a:solidFill>
                            <a:schemeClr val="tx1"/>
                          </a:solidFill>
                          <a:latin typeface="微軟正黑體" panose="020B0604030504040204" pitchFamily="34" charset="-120"/>
                          <a:ea typeface="微軟正黑體" panose="020B0604030504040204" pitchFamily="34" charset="-120"/>
                        </a:rPr>
                        <a:t>邀請自願長者帶領其他長者做健口操及正確潔牙。</a:t>
                      </a:r>
                      <a:endParaRPr lang="en-US" altLang="zh-TW" sz="1600" b="1" dirty="0">
                        <a:solidFill>
                          <a:schemeClr val="tx1"/>
                        </a:solidFill>
                        <a:latin typeface="微軟正黑體" panose="020B0604030504040204" pitchFamily="34" charset="-120"/>
                        <a:ea typeface="微軟正黑體" panose="020B0604030504040204" pitchFamily="34" charset="-120"/>
                      </a:endParaRPr>
                    </a:p>
                    <a:p>
                      <a:pPr algn="l"/>
                      <a:r>
                        <a:rPr lang="en-US" altLang="zh-TW" sz="1600" b="1" dirty="0">
                          <a:solidFill>
                            <a:schemeClr val="tx1"/>
                          </a:solidFill>
                          <a:latin typeface="微軟正黑體" panose="020B0604030504040204" pitchFamily="34" charset="-120"/>
                          <a:ea typeface="微軟正黑體" panose="020B0604030504040204" pitchFamily="34" charset="-120"/>
                        </a:rPr>
                        <a:t>2.</a:t>
                      </a:r>
                      <a:r>
                        <a:rPr lang="zh-TW" altLang="en-US" sz="1600" b="1" dirty="0">
                          <a:solidFill>
                            <a:schemeClr val="tx1"/>
                          </a:solidFill>
                          <a:latin typeface="微軟正黑體" panose="020B0604030504040204" pitchFamily="34" charset="-120"/>
                          <a:ea typeface="微軟正黑體" panose="020B0604030504040204" pitchFamily="34" charset="-120"/>
                        </a:rPr>
                        <a:t>使用</a:t>
                      </a:r>
                      <a:r>
                        <a:rPr lang="en-US" altLang="zh-TW" sz="1600" b="1" dirty="0">
                          <a:solidFill>
                            <a:schemeClr val="tx1"/>
                          </a:solidFill>
                          <a:latin typeface="微軟正黑體" panose="020B0604030504040204" pitchFamily="34" charset="-120"/>
                          <a:ea typeface="微軟正黑體" panose="020B0604030504040204" pitchFamily="34" charset="-120"/>
                        </a:rPr>
                        <a:t>PPT</a:t>
                      </a:r>
                      <a:r>
                        <a:rPr lang="zh-TW" altLang="en-US" sz="1600" b="1" dirty="0">
                          <a:solidFill>
                            <a:schemeClr val="tx1"/>
                          </a:solidFill>
                          <a:latin typeface="微軟正黑體" panose="020B0604030504040204" pitchFamily="34" charset="-120"/>
                          <a:ea typeface="微軟正黑體" panose="020B0604030504040204" pitchFamily="34" charset="-120"/>
                        </a:rPr>
                        <a:t>補充長者假牙補助資訊</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5"/>
                  </a:ext>
                </a:extLst>
              </a:tr>
            </a:tbl>
          </a:graphicData>
        </a:graphic>
      </p:graphicFrame>
      <p:sp>
        <p:nvSpPr>
          <p:cNvPr id="12" name="文字方塊 11">
            <a:extLst>
              <a:ext uri="{FF2B5EF4-FFF2-40B4-BE49-F238E27FC236}">
                <a16:creationId xmlns="" xmlns:a16="http://schemas.microsoft.com/office/drawing/2014/main" id="{449CA064-8E5D-4605-8A64-E817DAF0651E}"/>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27699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1"/>
          <p:cNvSpPr>
            <a:spLocks noGrp="1"/>
          </p:cNvSpPr>
          <p:nvPr>
            <p:ph type="title"/>
          </p:nvPr>
        </p:nvSpPr>
        <p:spPr>
          <a:xfrm>
            <a:off x="530290" y="383787"/>
            <a:ext cx="6924869" cy="1325563"/>
          </a:xfrm>
        </p:spPr>
        <p:txBody>
          <a:bodyPr/>
          <a:lstStyle/>
          <a:p>
            <a:r>
              <a:rPr lang="zh-TW" altLang="en-US" b="1" dirty="0">
                <a:latin typeface="微軟正黑體" panose="020B0604030504040204" pitchFamily="34" charset="-120"/>
                <a:ea typeface="微軟正黑體" panose="020B0604030504040204" pitchFamily="34" charset="-120"/>
              </a:rPr>
              <a:t>二、單週課程設計之規劃</a:t>
            </a:r>
            <a:r>
              <a:rPr lang="en-US" altLang="zh-TW" b="1" dirty="0">
                <a:latin typeface="微軟正黑體" panose="020B0604030504040204" pitchFamily="34" charset="-120"/>
                <a:ea typeface="微軟正黑體" panose="020B0604030504040204" pitchFamily="34" charset="-120"/>
              </a:rPr>
              <a:t>-1</a:t>
            </a:r>
            <a:endParaRPr lang="zh-TW" altLang="en-US" dirty="0"/>
          </a:p>
        </p:txBody>
      </p:sp>
      <p:graphicFrame>
        <p:nvGraphicFramePr>
          <p:cNvPr id="8" name="object 19"/>
          <p:cNvGraphicFramePr>
            <a:graphicFrameLocks noGrp="1"/>
          </p:cNvGraphicFramePr>
          <p:nvPr>
            <p:extLst>
              <p:ext uri="{D42A27DB-BD31-4B8C-83A1-F6EECF244321}">
                <p14:modId xmlns:p14="http://schemas.microsoft.com/office/powerpoint/2010/main" val="4226261880"/>
              </p:ext>
            </p:extLst>
          </p:nvPr>
        </p:nvGraphicFramePr>
        <p:xfrm>
          <a:off x="502275" y="1647861"/>
          <a:ext cx="11075831" cy="4395442"/>
        </p:xfrm>
        <a:graphic>
          <a:graphicData uri="http://schemas.openxmlformats.org/drawingml/2006/table">
            <a:tbl>
              <a:tblPr firstRow="1" bandRow="1">
                <a:tableStyleId>{2D5ABB26-0587-4C30-8999-92F81FD0307C}</a:tableStyleId>
              </a:tblPr>
              <a:tblGrid>
                <a:gridCol w="2025090">
                  <a:extLst>
                    <a:ext uri="{9D8B030D-6E8A-4147-A177-3AD203B41FA5}">
                      <a16:colId xmlns="" xmlns:a16="http://schemas.microsoft.com/office/drawing/2014/main" val="20000"/>
                    </a:ext>
                  </a:extLst>
                </a:gridCol>
                <a:gridCol w="4617973">
                  <a:extLst>
                    <a:ext uri="{9D8B030D-6E8A-4147-A177-3AD203B41FA5}">
                      <a16:colId xmlns="" xmlns:a16="http://schemas.microsoft.com/office/drawing/2014/main" val="20001"/>
                    </a:ext>
                  </a:extLst>
                </a:gridCol>
                <a:gridCol w="2190429">
                  <a:extLst>
                    <a:ext uri="{9D8B030D-6E8A-4147-A177-3AD203B41FA5}">
                      <a16:colId xmlns="" xmlns:a16="http://schemas.microsoft.com/office/drawing/2014/main" val="20002"/>
                    </a:ext>
                  </a:extLst>
                </a:gridCol>
                <a:gridCol w="2242339">
                  <a:extLst>
                    <a:ext uri="{9D8B030D-6E8A-4147-A177-3AD203B41FA5}">
                      <a16:colId xmlns="" xmlns:a16="http://schemas.microsoft.com/office/drawing/2014/main" val="20003"/>
                    </a:ext>
                  </a:extLst>
                </a:gridCol>
              </a:tblGrid>
              <a:tr h="359668">
                <a:tc>
                  <a:txBody>
                    <a:bodyPr/>
                    <a:lstStyle/>
                    <a:p>
                      <a:pPr algn="ctr">
                        <a:lnSpc>
                          <a:spcPct val="100000"/>
                        </a:lnSpc>
                        <a:spcBef>
                          <a:spcPts val="340"/>
                        </a:spcBef>
                      </a:pPr>
                      <a:r>
                        <a:rPr sz="1800" b="1" dirty="0">
                          <a:solidFill>
                            <a:schemeClr val="tx1"/>
                          </a:solidFill>
                          <a:latin typeface="微軟正黑體" panose="020B0604030504040204" pitchFamily="34" charset="-120"/>
                          <a:ea typeface="微軟正黑體" panose="020B0604030504040204" pitchFamily="34" charset="-120"/>
                          <a:cs typeface="Microsoft JhengHei"/>
                        </a:rPr>
                        <a:t>週次主題</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4318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gridSpan="3">
                  <a:txBody>
                    <a:bodyPr/>
                    <a:lstStyle/>
                    <a:p>
                      <a:pPr marL="68580">
                        <a:lnSpc>
                          <a:spcPct val="100000"/>
                        </a:lnSpc>
                        <a:spcBef>
                          <a:spcPts val="325"/>
                        </a:spcBef>
                      </a:pPr>
                      <a:r>
                        <a:rPr lang="en-US" altLang="zh-TW" sz="1800" b="1" dirty="0">
                          <a:solidFill>
                            <a:schemeClr val="tx1"/>
                          </a:solidFill>
                          <a:effectLst/>
                          <a:latin typeface="微軟正黑體" panose="020B0604030504040204" pitchFamily="34" charset="-120"/>
                          <a:ea typeface="微軟正黑體" panose="020B0604030504040204" pitchFamily="34" charset="-120"/>
                          <a:cs typeface="Microsoft JhengHei"/>
                        </a:rPr>
                        <a:t>【</a:t>
                      </a:r>
                      <a:r>
                        <a:rPr lang="zh-TW" altLang="en-US" sz="1800" b="1" dirty="0">
                          <a:solidFill>
                            <a:schemeClr val="tx1"/>
                          </a:solidFill>
                          <a:effectLst/>
                          <a:latin typeface="微軟正黑體" panose="020B0604030504040204" pitchFamily="34" charset="-120"/>
                          <a:ea typeface="微軟正黑體" panose="020B0604030504040204" pitchFamily="34" charset="-120"/>
                          <a:cs typeface="Microsoft JhengHei"/>
                        </a:rPr>
                        <a:t>口腔照護</a:t>
                      </a:r>
                      <a:r>
                        <a:rPr lang="en-US" altLang="zh-TW" sz="1800" b="1" dirty="0">
                          <a:solidFill>
                            <a:schemeClr val="tx1"/>
                          </a:solidFill>
                          <a:effectLst/>
                          <a:latin typeface="微軟正黑體" panose="020B0604030504040204" pitchFamily="34" charset="-120"/>
                          <a:ea typeface="微軟正黑體" panose="020B0604030504040204" pitchFamily="34" charset="-120"/>
                          <a:cs typeface="Microsoft JhengHei"/>
                        </a:rPr>
                        <a:t>】</a:t>
                      </a:r>
                      <a:r>
                        <a:rPr lang="zh-TW" altLang="en-US" sz="1800" b="1" dirty="0">
                          <a:solidFill>
                            <a:schemeClr val="tx1"/>
                          </a:solidFill>
                          <a:effectLst/>
                          <a:latin typeface="微軟正黑體" panose="020B0604030504040204" pitchFamily="34" charset="-120"/>
                          <a:ea typeface="微軟正黑體" panose="020B0604030504040204" pitchFamily="34" charset="-120"/>
                          <a:cs typeface="Microsoft JhengHei"/>
                        </a:rPr>
                        <a:t>健口操的好處</a:t>
                      </a:r>
                      <a:r>
                        <a:rPr lang="en-US" altLang="zh-TW" sz="1800" b="1" dirty="0">
                          <a:solidFill>
                            <a:schemeClr val="tx1"/>
                          </a:solidFill>
                          <a:effectLst/>
                          <a:latin typeface="微軟正黑體" panose="020B0604030504040204" pitchFamily="34" charset="-120"/>
                          <a:ea typeface="微軟正黑體" panose="020B0604030504040204" pitchFamily="34" charset="-120"/>
                          <a:cs typeface="Microsoft JhengHei"/>
                        </a:rPr>
                        <a:t>&amp;</a:t>
                      </a:r>
                      <a:r>
                        <a:rPr lang="zh-TW" altLang="en-US" sz="1800" b="1" dirty="0">
                          <a:solidFill>
                            <a:schemeClr val="tx1"/>
                          </a:solidFill>
                          <a:effectLst/>
                          <a:latin typeface="微軟正黑體" panose="020B0604030504040204" pitchFamily="34" charset="-120"/>
                          <a:ea typeface="微軟正黑體" panose="020B0604030504040204" pitchFamily="34" charset="-120"/>
                          <a:cs typeface="Microsoft JhengHei"/>
                        </a:rPr>
                        <a:t>健口操口訣與說明</a:t>
                      </a:r>
                    </a:p>
                  </a:txBody>
                  <a:tcPr marL="0" marR="0" marT="4127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tc hMerge="1">
                  <a:txBody>
                    <a:bodyPr/>
                    <a:lstStyle/>
                    <a:p>
                      <a:endParaRPr/>
                    </a:p>
                  </a:txBody>
                  <a:tcPr marL="0" marR="0" marT="0" marB="0"/>
                </a:tc>
                <a:extLst>
                  <a:ext uri="{0D108BD9-81ED-4DB2-BD59-A6C34878D82A}">
                    <a16:rowId xmlns="" xmlns:a16="http://schemas.microsoft.com/office/drawing/2014/main" val="10000"/>
                  </a:ext>
                </a:extLst>
              </a:tr>
              <a:tr h="880565">
                <a:tc>
                  <a:txBody>
                    <a:bodyPr/>
                    <a:lstStyle/>
                    <a:p>
                      <a:pPr marL="0" algn="ctr" defTabSz="914400" rtl="0" eaLnBrk="1" latinLnBrk="0" hangingPunct="1">
                        <a:lnSpc>
                          <a:spcPct val="100000"/>
                        </a:lnSpc>
                        <a:spcBef>
                          <a:spcPts val="0"/>
                        </a:spcBef>
                      </a:pPr>
                      <a:r>
                        <a:rPr sz="1800" b="1" kern="1200" dirty="0">
                          <a:solidFill>
                            <a:schemeClr val="tx1"/>
                          </a:solidFill>
                          <a:latin typeface="微軟正黑體" panose="020B0604030504040204" pitchFamily="34" charset="-120"/>
                          <a:ea typeface="微軟正黑體" panose="020B0604030504040204" pitchFamily="34" charset="-120"/>
                          <a:cs typeface="Microsoft JhengHei"/>
                        </a:rPr>
                        <a:t>教案設計</a:t>
                      </a:r>
                    </a:p>
                  </a:txBody>
                  <a:tcPr marL="0" marR="0" marT="0"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a:txBody>
                    <a:bodyPr/>
                    <a:lstStyle/>
                    <a:p>
                      <a:pPr marL="702310" lvl="0" algn="l">
                        <a:lnSpc>
                          <a:spcPct val="200000"/>
                        </a:lnSpc>
                      </a:pPr>
                      <a:r>
                        <a:rPr lang="zh-TW" altLang="en-US" sz="1800" b="1" spc="-10" dirty="0">
                          <a:solidFill>
                            <a:schemeClr val="tx1"/>
                          </a:solidFill>
                          <a:latin typeface="微軟正黑體" panose="020B0604030504040204" pitchFamily="34" charset="-120"/>
                          <a:ea typeface="微軟正黑體" panose="020B0604030504040204" pitchFamily="34" charset="-120"/>
                          <a:cs typeface="Microsoft JhengHei"/>
                        </a:rPr>
                        <a:t>宋妤潔、朱佩蓮、茩莃宓敨崮</a:t>
                      </a:r>
                      <a:endParaRPr lang="zh-TW" altLang="en-US"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11176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spcBef>
                          <a:spcPts val="40"/>
                        </a:spcBef>
                      </a:pPr>
                      <a:endParaRPr sz="2000" dirty="0">
                        <a:solidFill>
                          <a:schemeClr val="tx1"/>
                        </a:solidFill>
                        <a:latin typeface="Times New Roman"/>
                        <a:cs typeface="Times New Roman"/>
                      </a:endParaRPr>
                    </a:p>
                    <a:p>
                      <a:pPr marL="527050">
                        <a:lnSpc>
                          <a:spcPct val="100000"/>
                        </a:lnSpc>
                      </a:pPr>
                      <a:r>
                        <a:rPr sz="2000" b="1" spc="-5" dirty="0">
                          <a:solidFill>
                            <a:schemeClr val="tx1"/>
                          </a:solidFill>
                          <a:latin typeface="Microsoft JhengHei"/>
                          <a:cs typeface="Microsoft JhengHei"/>
                        </a:rPr>
                        <a:t>教學時間</a:t>
                      </a:r>
                      <a:endParaRPr sz="2000" dirty="0">
                        <a:solidFill>
                          <a:schemeClr val="tx1"/>
                        </a:solidFill>
                        <a:latin typeface="Microsoft JhengHei"/>
                        <a:cs typeface="Microsoft JhengHei"/>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spcBef>
                          <a:spcPts val="40"/>
                        </a:spcBef>
                      </a:pPr>
                      <a:endParaRPr sz="2000" dirty="0">
                        <a:solidFill>
                          <a:schemeClr val="tx1"/>
                        </a:solidFill>
                        <a:latin typeface="Times New Roman"/>
                        <a:cs typeface="Times New Roman"/>
                      </a:endParaRPr>
                    </a:p>
                    <a:p>
                      <a:pPr marL="702310">
                        <a:lnSpc>
                          <a:spcPct val="100000"/>
                        </a:lnSpc>
                      </a:pPr>
                      <a:r>
                        <a:rPr lang="en-US" altLang="zh-TW" sz="2000" b="1" spc="-10" dirty="0">
                          <a:solidFill>
                            <a:schemeClr val="tx1"/>
                          </a:solidFill>
                          <a:latin typeface="Microsoft JhengHei"/>
                          <a:cs typeface="Microsoft JhengHei"/>
                        </a:rPr>
                        <a:t>30</a:t>
                      </a:r>
                      <a:r>
                        <a:rPr sz="2000" b="1" spc="-5" dirty="0">
                          <a:solidFill>
                            <a:schemeClr val="tx1"/>
                          </a:solidFill>
                          <a:latin typeface="Microsoft JhengHei"/>
                          <a:cs typeface="Microsoft JhengHei"/>
                        </a:rPr>
                        <a:t>分鐘</a:t>
                      </a:r>
                      <a:endParaRPr sz="2000" dirty="0">
                        <a:solidFill>
                          <a:schemeClr val="tx1"/>
                        </a:solidFill>
                        <a:latin typeface="Microsoft JhengHei"/>
                        <a:cs typeface="Microsoft JhengHei"/>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 xmlns:a16="http://schemas.microsoft.com/office/drawing/2014/main" val="10001"/>
                  </a:ext>
                </a:extLst>
              </a:tr>
              <a:tr h="1280044">
                <a:tc>
                  <a:txBody>
                    <a:bodyPr/>
                    <a:lstStyle/>
                    <a:p>
                      <a:pPr algn="ctr">
                        <a:lnSpc>
                          <a:spcPct val="100000"/>
                        </a:lnSpc>
                      </a:pPr>
                      <a:r>
                        <a:rPr sz="1800" b="1" dirty="0" err="1">
                          <a:solidFill>
                            <a:schemeClr val="tx1"/>
                          </a:solidFill>
                          <a:latin typeface="微軟正黑體" panose="020B0604030504040204" pitchFamily="34" charset="-120"/>
                          <a:ea typeface="微軟正黑體" panose="020B0604030504040204" pitchFamily="34" charset="-120"/>
                          <a:cs typeface="Microsoft JhengHei"/>
                        </a:rPr>
                        <a:t>教學目標</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5715"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gridSpan="3">
                  <a:txBody>
                    <a:bodyPr/>
                    <a:lstStyle/>
                    <a:p>
                      <a:pPr marL="525780" indent="-457834">
                        <a:lnSpc>
                          <a:spcPct val="100000"/>
                        </a:lnSpc>
                        <a:spcBef>
                          <a:spcPts val="170"/>
                        </a:spcBef>
                        <a:buAutoNum type="arabicPeriod"/>
                        <a:tabLst>
                          <a:tab pos="525780" algn="l"/>
                          <a:tab pos="526415" algn="l"/>
                        </a:tabLst>
                      </a:pPr>
                      <a:r>
                        <a:rPr sz="1800" b="1" spc="-5" dirty="0" err="1">
                          <a:solidFill>
                            <a:schemeClr val="tx1"/>
                          </a:solidFill>
                          <a:latin typeface="微軟正黑體" panose="020B0604030504040204" pitchFamily="34" charset="-120"/>
                          <a:ea typeface="微軟正黑體" panose="020B0604030504040204" pitchFamily="34" charset="-120"/>
                          <a:cs typeface="Microsoft JhengHei"/>
                        </a:rPr>
                        <a:t>以活潑教學技巧，</a:t>
                      </a:r>
                      <a:r>
                        <a:rPr sz="1800" b="1" kern="1200" spc="-5" dirty="0" err="1">
                          <a:solidFill>
                            <a:schemeClr val="tx1"/>
                          </a:solidFill>
                          <a:latin typeface="微軟正黑體" panose="020B0604030504040204" pitchFamily="34" charset="-120"/>
                          <a:ea typeface="微軟正黑體" panose="020B0604030504040204" pitchFamily="34" charset="-120"/>
                          <a:cs typeface="Microsoft JhengHei"/>
                        </a:rPr>
                        <a:t>提升部落長者對</a:t>
                      </a:r>
                      <a:r>
                        <a:rPr lang="zh-TW" altLang="en-US" sz="1800" b="1" kern="1200" spc="-5" dirty="0">
                          <a:solidFill>
                            <a:schemeClr val="tx1"/>
                          </a:solidFill>
                          <a:latin typeface="微軟正黑體" panose="020B0604030504040204" pitchFamily="34" charset="-120"/>
                          <a:ea typeface="微軟正黑體" panose="020B0604030504040204" pitchFamily="34" charset="-120"/>
                          <a:cs typeface="Microsoft JhengHei"/>
                        </a:rPr>
                        <a:t>健口操</a:t>
                      </a:r>
                      <a:r>
                        <a:rPr sz="1800" b="1" kern="1200" spc="-5" dirty="0" err="1">
                          <a:solidFill>
                            <a:schemeClr val="tx1"/>
                          </a:solidFill>
                          <a:latin typeface="微軟正黑體" panose="020B0604030504040204" pitchFamily="34" charset="-120"/>
                          <a:ea typeface="微軟正黑體" panose="020B0604030504040204" pitchFamily="34" charset="-120"/>
                          <a:cs typeface="Microsoft JhengHei"/>
                        </a:rPr>
                        <a:t>的</a:t>
                      </a:r>
                      <a:r>
                        <a:rPr sz="1800" b="1" dirty="0" err="1">
                          <a:solidFill>
                            <a:schemeClr val="tx1"/>
                          </a:solidFill>
                          <a:latin typeface="微軟正黑體" panose="020B0604030504040204" pitchFamily="34" charset="-120"/>
                          <a:ea typeface="微軟正黑體" panose="020B0604030504040204" pitchFamily="34" charset="-120"/>
                          <a:cs typeface="Microsoft JhengHei"/>
                        </a:rPr>
                        <a:t>認</a:t>
                      </a:r>
                      <a:r>
                        <a:rPr sz="1800" b="1" spc="-5" dirty="0" err="1">
                          <a:solidFill>
                            <a:schemeClr val="tx1"/>
                          </a:solidFill>
                          <a:latin typeface="微軟正黑體" panose="020B0604030504040204" pitchFamily="34" charset="-120"/>
                          <a:ea typeface="微軟正黑體" panose="020B0604030504040204" pitchFamily="34" charset="-120"/>
                          <a:cs typeface="Microsoft JhengHei"/>
                        </a:rPr>
                        <a:t>識</a:t>
                      </a:r>
                      <a:r>
                        <a:rPr sz="1800" b="1" spc="-5" dirty="0">
                          <a:solidFill>
                            <a:schemeClr val="tx1"/>
                          </a:solidFill>
                          <a:latin typeface="微軟正黑體" panose="020B0604030504040204" pitchFamily="34" charset="-120"/>
                          <a:ea typeface="微軟正黑體" panose="020B0604030504040204" pitchFamily="34" charset="-120"/>
                          <a:cs typeface="Microsoft JhengHei"/>
                        </a:rPr>
                        <a:t>。</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p>
                      <a:pPr marL="525780" marR="141605" indent="-457200">
                        <a:lnSpc>
                          <a:spcPct val="100000"/>
                        </a:lnSpc>
                        <a:spcBef>
                          <a:spcPts val="15"/>
                        </a:spcBef>
                        <a:buAutoNum type="arabicPeriod"/>
                        <a:tabLst>
                          <a:tab pos="525780" algn="l"/>
                          <a:tab pos="526415" algn="l"/>
                        </a:tabLst>
                      </a:pPr>
                      <a:r>
                        <a:rPr lang="zh-TW" altLang="en-US" sz="1800" b="1" dirty="0">
                          <a:solidFill>
                            <a:schemeClr val="tx1"/>
                          </a:solidFill>
                          <a:latin typeface="微軟正黑體" panose="020B0604030504040204" pitchFamily="34" charset="-120"/>
                          <a:ea typeface="微軟正黑體" panose="020B0604030504040204" pitchFamily="34" charset="-120"/>
                        </a:rPr>
                        <a:t>運用常見之兒歌旋律編制泰雅族健口操八字訣讓長者簡單記憶健口操順序後正確完成頸部、肩膀、手部、臉頰、臉部、舌頭等運動及發音練習</a:t>
                      </a:r>
                      <a:r>
                        <a:rPr sz="1800" b="1" spc="-5" dirty="0">
                          <a:solidFill>
                            <a:schemeClr val="tx1"/>
                          </a:solidFill>
                          <a:latin typeface="微軟正黑體" panose="020B0604030504040204" pitchFamily="34" charset="-120"/>
                          <a:ea typeface="微軟正黑體" panose="020B0604030504040204" pitchFamily="34" charset="-120"/>
                          <a:cs typeface="Microsoft JhengHei"/>
                        </a:rPr>
                        <a:t>。</a:t>
                      </a:r>
                      <a:endParaRPr lang="en-US" altLang="zh-TW" sz="1800" b="1" spc="-5" dirty="0">
                        <a:solidFill>
                          <a:schemeClr val="tx1"/>
                        </a:solidFill>
                        <a:latin typeface="微軟正黑體" panose="020B0604030504040204" pitchFamily="34" charset="-120"/>
                        <a:ea typeface="微軟正黑體" panose="020B0604030504040204" pitchFamily="34" charset="-120"/>
                        <a:cs typeface="Microsoft JhengHei"/>
                      </a:endParaRPr>
                    </a:p>
                    <a:p>
                      <a:pPr marL="525780" marR="141605" indent="-457200">
                        <a:lnSpc>
                          <a:spcPct val="100000"/>
                        </a:lnSpc>
                        <a:spcBef>
                          <a:spcPts val="15"/>
                        </a:spcBef>
                        <a:buAutoNum type="arabicPeriod"/>
                        <a:tabLst>
                          <a:tab pos="525780" algn="l"/>
                          <a:tab pos="526415" algn="l"/>
                        </a:tabLst>
                      </a:pPr>
                      <a:r>
                        <a:rPr lang="zh-TW" altLang="en-US" sz="1800" b="1" dirty="0">
                          <a:solidFill>
                            <a:schemeClr val="tx1"/>
                          </a:solidFill>
                          <a:latin typeface="微軟正黑體" panose="020B0604030504040204" pitchFamily="34" charset="-120"/>
                          <a:ea typeface="微軟正黑體" panose="020B0604030504040204" pitchFamily="34" charset="-120"/>
                        </a:rPr>
                        <a:t>以泰雅族語教學唾液腺按摩。</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0"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tc hMerge="1">
                  <a:txBody>
                    <a:bodyPr/>
                    <a:lstStyle/>
                    <a:p>
                      <a:endParaRPr/>
                    </a:p>
                  </a:txBody>
                  <a:tcPr marL="0" marR="0" marT="0" marB="0"/>
                </a:tc>
                <a:extLst>
                  <a:ext uri="{0D108BD9-81ED-4DB2-BD59-A6C34878D82A}">
                    <a16:rowId xmlns="" xmlns:a16="http://schemas.microsoft.com/office/drawing/2014/main" val="10002"/>
                  </a:ext>
                </a:extLst>
              </a:tr>
              <a:tr h="621318">
                <a:tc>
                  <a:txBody>
                    <a:bodyPr/>
                    <a:lstStyle/>
                    <a:p>
                      <a:pPr algn="ctr">
                        <a:lnSpc>
                          <a:spcPct val="100000"/>
                        </a:lnSpc>
                      </a:pPr>
                      <a:r>
                        <a:rPr sz="1800" b="1" dirty="0" err="1">
                          <a:solidFill>
                            <a:schemeClr val="tx1"/>
                          </a:solidFill>
                          <a:latin typeface="微軟正黑體" panose="020B0604030504040204" pitchFamily="34" charset="-120"/>
                          <a:ea typeface="微軟正黑體" panose="020B0604030504040204" pitchFamily="34" charset="-120"/>
                          <a:cs typeface="Microsoft JhengHei"/>
                        </a:rPr>
                        <a:t>教</a:t>
                      </a:r>
                      <a:r>
                        <a:rPr sz="1800" b="1" spc="-5" dirty="0" err="1">
                          <a:solidFill>
                            <a:schemeClr val="tx1"/>
                          </a:solidFill>
                          <a:latin typeface="微軟正黑體" panose="020B0604030504040204" pitchFamily="34" charset="-120"/>
                          <a:ea typeface="微軟正黑體" panose="020B0604030504040204" pitchFamily="34" charset="-120"/>
                          <a:cs typeface="Microsoft JhengHei"/>
                        </a:rPr>
                        <a:t>學</a:t>
                      </a:r>
                      <a:r>
                        <a:rPr sz="1800" b="1" dirty="0" err="1">
                          <a:solidFill>
                            <a:schemeClr val="tx1"/>
                          </a:solidFill>
                          <a:latin typeface="微軟正黑體" panose="020B0604030504040204" pitchFamily="34" charset="-120"/>
                          <a:ea typeface="微軟正黑體" panose="020B0604030504040204" pitchFamily="34" charset="-120"/>
                          <a:cs typeface="Microsoft JhengHei"/>
                        </a:rPr>
                        <a:t>工具</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1270"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gridSpan="3">
                  <a:txBody>
                    <a:bodyPr/>
                    <a:lstStyle/>
                    <a:p>
                      <a:pPr marL="68580" marR="88265">
                        <a:lnSpc>
                          <a:spcPct val="100000"/>
                        </a:lnSpc>
                        <a:spcBef>
                          <a:spcPts val="0"/>
                        </a:spcBef>
                      </a:pPr>
                      <a:r>
                        <a:rPr sz="1800" b="1" spc="-5" dirty="0">
                          <a:solidFill>
                            <a:schemeClr val="tx1"/>
                          </a:solidFill>
                          <a:latin typeface="微軟正黑體" panose="020B0604030504040204" pitchFamily="34" charset="-120"/>
                          <a:ea typeface="微軟正黑體" panose="020B0604030504040204" pitchFamily="34" charset="-120"/>
                          <a:cs typeface="Microsoft JhengHei"/>
                        </a:rPr>
                        <a:t>教材</a:t>
                      </a:r>
                      <a:r>
                        <a:rPr sz="1800" b="1" spc="-35" dirty="0">
                          <a:solidFill>
                            <a:schemeClr val="tx1"/>
                          </a:solidFill>
                          <a:latin typeface="微軟正黑體" panose="020B0604030504040204" pitchFamily="34" charset="-120"/>
                          <a:ea typeface="微軟正黑體" panose="020B0604030504040204" pitchFamily="34" charset="-120"/>
                          <a:cs typeface="Microsoft JhengHei"/>
                        </a:rPr>
                        <a:t> </a:t>
                      </a:r>
                      <a:r>
                        <a:rPr sz="1800" b="1" spc="-10" dirty="0">
                          <a:solidFill>
                            <a:schemeClr val="tx1"/>
                          </a:solidFill>
                          <a:latin typeface="微軟正黑體" panose="020B0604030504040204" pitchFamily="34" charset="-120"/>
                          <a:ea typeface="微軟正黑體" panose="020B0604030504040204" pitchFamily="34" charset="-120"/>
                          <a:cs typeface="Microsoft JhengHei"/>
                        </a:rPr>
                        <a:t>PPT</a:t>
                      </a:r>
                      <a:r>
                        <a:rPr sz="1800" b="1" spc="-5" dirty="0">
                          <a:solidFill>
                            <a:schemeClr val="tx1"/>
                          </a:solidFill>
                          <a:latin typeface="微軟正黑體" panose="020B0604030504040204" pitchFamily="34" charset="-120"/>
                          <a:ea typeface="微軟正黑體" panose="020B0604030504040204" pitchFamily="34" charset="-120"/>
                          <a:cs typeface="Microsoft JhengHei"/>
                        </a:rPr>
                        <a:t> </a:t>
                      </a:r>
                      <a:r>
                        <a:rPr sz="1800" b="1" spc="-5" dirty="0" err="1">
                          <a:solidFill>
                            <a:schemeClr val="tx1"/>
                          </a:solidFill>
                          <a:latin typeface="微軟正黑體" panose="020B0604030504040204" pitchFamily="34" charset="-120"/>
                          <a:ea typeface="微軟正黑體" panose="020B0604030504040204" pitchFamily="34" charset="-120"/>
                          <a:cs typeface="Microsoft JhengHei"/>
                        </a:rPr>
                        <a:t>檔、電腦、喇叭、</a:t>
                      </a:r>
                      <a:r>
                        <a:rPr sz="1800" b="1" dirty="0" err="1">
                          <a:solidFill>
                            <a:schemeClr val="tx1"/>
                          </a:solidFill>
                          <a:latin typeface="微軟正黑體" panose="020B0604030504040204" pitchFamily="34" charset="-120"/>
                          <a:ea typeface="微軟正黑體" panose="020B0604030504040204" pitchFamily="34" charset="-120"/>
                          <a:cs typeface="Microsoft JhengHei"/>
                        </a:rPr>
                        <a:t>單</a:t>
                      </a:r>
                      <a:r>
                        <a:rPr sz="1800" b="1" spc="-5" dirty="0" err="1">
                          <a:solidFill>
                            <a:schemeClr val="tx1"/>
                          </a:solidFill>
                          <a:latin typeface="微軟正黑體" panose="020B0604030504040204" pitchFamily="34" charset="-120"/>
                          <a:ea typeface="微軟正黑體" panose="020B0604030504040204" pitchFamily="34" charset="-120"/>
                          <a:cs typeface="Microsoft JhengHei"/>
                        </a:rPr>
                        <a:t>槍投</a:t>
                      </a:r>
                      <a:r>
                        <a:rPr sz="1800" b="1" dirty="0" err="1">
                          <a:solidFill>
                            <a:schemeClr val="tx1"/>
                          </a:solidFill>
                          <a:latin typeface="微軟正黑體" panose="020B0604030504040204" pitchFamily="34" charset="-120"/>
                          <a:ea typeface="微軟正黑體" panose="020B0604030504040204" pitchFamily="34" charset="-120"/>
                          <a:cs typeface="Microsoft JhengHei"/>
                        </a:rPr>
                        <a:t>影</a:t>
                      </a:r>
                      <a:r>
                        <a:rPr sz="1800" b="1" spc="-5" dirty="0" err="1">
                          <a:solidFill>
                            <a:schemeClr val="tx1"/>
                          </a:solidFill>
                          <a:latin typeface="微軟正黑體" panose="020B0604030504040204" pitchFamily="34" charset="-120"/>
                          <a:ea typeface="微軟正黑體" panose="020B0604030504040204" pitchFamily="34" charset="-120"/>
                          <a:cs typeface="Microsoft JhengHei"/>
                        </a:rPr>
                        <a:t>機</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0"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tc hMerge="1">
                  <a:txBody>
                    <a:bodyPr/>
                    <a:lstStyle/>
                    <a:p>
                      <a:endParaRPr/>
                    </a:p>
                  </a:txBody>
                  <a:tcPr marL="0" marR="0" marT="0" marB="0"/>
                </a:tc>
                <a:extLst>
                  <a:ext uri="{0D108BD9-81ED-4DB2-BD59-A6C34878D82A}">
                    <a16:rowId xmlns="" xmlns:a16="http://schemas.microsoft.com/office/drawing/2014/main" val="10003"/>
                  </a:ext>
                </a:extLst>
              </a:tr>
              <a:tr h="1253847">
                <a:tc>
                  <a:txBody>
                    <a:bodyPr/>
                    <a:lstStyle/>
                    <a:p>
                      <a:pPr algn="ctr">
                        <a:lnSpc>
                          <a:spcPct val="100000"/>
                        </a:lnSpc>
                        <a:spcBef>
                          <a:spcPts val="5"/>
                        </a:spcBef>
                      </a:pPr>
                      <a:r>
                        <a:rPr sz="1800" b="1" dirty="0" err="1">
                          <a:solidFill>
                            <a:schemeClr val="tx1"/>
                          </a:solidFill>
                          <a:latin typeface="微軟正黑體" panose="020B0604030504040204" pitchFamily="34" charset="-120"/>
                          <a:ea typeface="微軟正黑體" panose="020B0604030504040204" pitchFamily="34" charset="-120"/>
                          <a:cs typeface="Microsoft JhengHei"/>
                        </a:rPr>
                        <a:t>教學內容</a:t>
                      </a:r>
                      <a:endParaRPr sz="18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5080" marB="0" anchor="ctr">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gridSpan="3">
                  <a:txBody>
                    <a:bodyPr/>
                    <a:lstStyle/>
                    <a:p>
                      <a:pPr marL="68580">
                        <a:lnSpc>
                          <a:spcPct val="100000"/>
                        </a:lnSpc>
                      </a:pPr>
                      <a:r>
                        <a:rPr lang="zh-TW" altLang="en-US" sz="1800" b="1" dirty="0">
                          <a:solidFill>
                            <a:schemeClr val="tx1"/>
                          </a:solidFill>
                          <a:effectLst/>
                          <a:latin typeface="微軟正黑體" panose="020B0604030504040204" pitchFamily="34" charset="-120"/>
                          <a:ea typeface="微軟正黑體" panose="020B0604030504040204" pitchFamily="34" charset="-120"/>
                          <a:cs typeface="Microsoft JhengHei"/>
                        </a:rPr>
                        <a:t>見健口操的好處</a:t>
                      </a:r>
                      <a:r>
                        <a:rPr lang="en-US" altLang="zh-TW" sz="1800" b="1" dirty="0">
                          <a:solidFill>
                            <a:schemeClr val="tx1"/>
                          </a:solidFill>
                          <a:effectLst/>
                          <a:latin typeface="微軟正黑體" panose="020B0604030504040204" pitchFamily="34" charset="-120"/>
                          <a:ea typeface="微軟正黑體" panose="020B0604030504040204" pitchFamily="34" charset="-120"/>
                          <a:cs typeface="Microsoft JhengHei"/>
                        </a:rPr>
                        <a:t>PPT</a:t>
                      </a:r>
                      <a:r>
                        <a:rPr lang="zh-TW" altLang="en-US" sz="1800" b="1" dirty="0">
                          <a:solidFill>
                            <a:schemeClr val="tx1"/>
                          </a:solidFill>
                          <a:effectLst/>
                          <a:latin typeface="微軟正黑體" panose="020B0604030504040204" pitchFamily="34" charset="-120"/>
                          <a:ea typeface="微軟正黑體" panose="020B0604030504040204" pitchFamily="34" charset="-120"/>
                          <a:cs typeface="Microsoft JhengHei"/>
                        </a:rPr>
                        <a:t>檔</a:t>
                      </a:r>
                      <a:endParaRPr sz="1800" b="1" dirty="0">
                        <a:solidFill>
                          <a:schemeClr val="tx1"/>
                        </a:solidFill>
                        <a:effectLst/>
                        <a:latin typeface="微軟正黑體" panose="020B0604030504040204" pitchFamily="34" charset="-120"/>
                        <a:ea typeface="微軟正黑體" panose="020B0604030504040204" pitchFamily="34" charset="-120"/>
                        <a:cs typeface="Microsoft JhengHei"/>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tc hMerge="1">
                  <a:txBody>
                    <a:bodyPr/>
                    <a:lstStyle/>
                    <a:p>
                      <a:endParaRPr/>
                    </a:p>
                  </a:txBody>
                  <a:tcPr marL="0" marR="0" marT="0" marB="0"/>
                </a:tc>
                <a:extLst>
                  <a:ext uri="{0D108BD9-81ED-4DB2-BD59-A6C34878D82A}">
                    <a16:rowId xmlns="" xmlns:a16="http://schemas.microsoft.com/office/drawing/2014/main" val="10004"/>
                  </a:ext>
                </a:extLst>
              </a:tr>
            </a:tbl>
          </a:graphicData>
        </a:graphic>
      </p:graphicFrame>
      <p:sp>
        <p:nvSpPr>
          <p:cNvPr id="5" name="文字方塊 4">
            <a:extLst>
              <a:ext uri="{FF2B5EF4-FFF2-40B4-BE49-F238E27FC236}">
                <a16:creationId xmlns="" xmlns:a16="http://schemas.microsoft.com/office/drawing/2014/main" id="{9A5BC472-A7A6-4CEE-9609-23F29792FB80}"/>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pic>
        <p:nvPicPr>
          <p:cNvPr id="3" name="圖片 2">
            <a:extLst>
              <a:ext uri="{FF2B5EF4-FFF2-40B4-BE49-F238E27FC236}">
                <a16:creationId xmlns="" xmlns:a16="http://schemas.microsoft.com/office/drawing/2014/main" id="{8994F944-8D7F-4611-A083-DCD12FEFBCF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87519" y="4873781"/>
            <a:ext cx="1882584" cy="1052799"/>
          </a:xfrm>
          <a:prstGeom prst="rect">
            <a:avLst/>
          </a:prstGeom>
        </p:spPr>
      </p:pic>
      <p:pic>
        <p:nvPicPr>
          <p:cNvPr id="9" name="圖片 8">
            <a:extLst>
              <a:ext uri="{FF2B5EF4-FFF2-40B4-BE49-F238E27FC236}">
                <a16:creationId xmlns="" xmlns:a16="http://schemas.microsoft.com/office/drawing/2014/main" id="{A1B1851A-17B1-4A1D-87DB-E1639ED52D4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345231" y="4873782"/>
            <a:ext cx="1874969" cy="1053224"/>
          </a:xfrm>
          <a:prstGeom prst="rect">
            <a:avLst/>
          </a:prstGeom>
        </p:spPr>
      </p:pic>
    </p:spTree>
    <p:extLst>
      <p:ext uri="{BB962C8B-B14F-4D97-AF65-F5344CB8AC3E}">
        <p14:creationId xmlns:p14="http://schemas.microsoft.com/office/powerpoint/2010/main" val="3776928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Grp="1"/>
          </p:cNvGraphicFramePr>
          <p:nvPr>
            <p:extLst>
              <p:ext uri="{D42A27DB-BD31-4B8C-83A1-F6EECF244321}">
                <p14:modId xmlns:p14="http://schemas.microsoft.com/office/powerpoint/2010/main" val="3296880554"/>
              </p:ext>
            </p:extLst>
          </p:nvPr>
        </p:nvGraphicFramePr>
        <p:xfrm>
          <a:off x="720712" y="1492315"/>
          <a:ext cx="10741024" cy="4057649"/>
        </p:xfrm>
        <a:graphic>
          <a:graphicData uri="http://schemas.openxmlformats.org/drawingml/2006/table">
            <a:tbl>
              <a:tblPr firstRow="1" bandRow="1">
                <a:tableStyleId>{2D5ABB26-0587-4C30-8999-92F81FD0307C}</a:tableStyleId>
              </a:tblPr>
              <a:tblGrid>
                <a:gridCol w="4161790">
                  <a:extLst>
                    <a:ext uri="{9D8B030D-6E8A-4147-A177-3AD203B41FA5}">
                      <a16:colId xmlns="" xmlns:a16="http://schemas.microsoft.com/office/drawing/2014/main" val="20000"/>
                    </a:ext>
                  </a:extLst>
                </a:gridCol>
                <a:gridCol w="1465580">
                  <a:extLst>
                    <a:ext uri="{9D8B030D-6E8A-4147-A177-3AD203B41FA5}">
                      <a16:colId xmlns="" xmlns:a16="http://schemas.microsoft.com/office/drawing/2014/main" val="20001"/>
                    </a:ext>
                  </a:extLst>
                </a:gridCol>
                <a:gridCol w="1298575">
                  <a:extLst>
                    <a:ext uri="{9D8B030D-6E8A-4147-A177-3AD203B41FA5}">
                      <a16:colId xmlns="" xmlns:a16="http://schemas.microsoft.com/office/drawing/2014/main" val="20002"/>
                    </a:ext>
                  </a:extLst>
                </a:gridCol>
                <a:gridCol w="3815079">
                  <a:extLst>
                    <a:ext uri="{9D8B030D-6E8A-4147-A177-3AD203B41FA5}">
                      <a16:colId xmlns="" xmlns:a16="http://schemas.microsoft.com/office/drawing/2014/main" val="20003"/>
                    </a:ext>
                  </a:extLst>
                </a:gridCol>
              </a:tblGrid>
              <a:tr h="375651">
                <a:tc gridSpan="4">
                  <a:txBody>
                    <a:bodyPr/>
                    <a:lstStyle/>
                    <a:p>
                      <a:pPr algn="ctr">
                        <a:lnSpc>
                          <a:spcPct val="100000"/>
                        </a:lnSpc>
                        <a:spcBef>
                          <a:spcPts val="290"/>
                        </a:spcBef>
                      </a:pPr>
                      <a:r>
                        <a:rPr sz="2400" b="1" dirty="0">
                          <a:solidFill>
                            <a:schemeClr val="tx1"/>
                          </a:solidFill>
                          <a:latin typeface="微軟正黑體" panose="020B0604030504040204" pitchFamily="34" charset="-120"/>
                          <a:ea typeface="微軟正黑體" panose="020B0604030504040204" pitchFamily="34" charset="-120"/>
                          <a:cs typeface="Microsoft JhengHei"/>
                        </a:rPr>
                        <a:t>教學流程</a:t>
                      </a:r>
                      <a:endParaRPr sz="24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683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 xmlns:a16="http://schemas.microsoft.com/office/drawing/2014/main" val="10000"/>
                  </a:ext>
                </a:extLst>
              </a:tr>
              <a:tr h="347803">
                <a:tc>
                  <a:txBody>
                    <a:bodyPr/>
                    <a:lstStyle/>
                    <a:p>
                      <a:pPr algn="ctr">
                        <a:lnSpc>
                          <a:spcPct val="100000"/>
                        </a:lnSpc>
                        <a:spcBef>
                          <a:spcPts val="295"/>
                        </a:spcBef>
                      </a:pPr>
                      <a:r>
                        <a:rPr sz="2200" b="1" spc="-10" dirty="0">
                          <a:solidFill>
                            <a:schemeClr val="tx1"/>
                          </a:solidFill>
                          <a:latin typeface="微軟正黑體" panose="020B0604030504040204" pitchFamily="34" charset="-120"/>
                          <a:ea typeface="微軟正黑體" panose="020B0604030504040204" pitchFamily="34" charset="-120"/>
                          <a:cs typeface="Microsoft JhengHei"/>
                        </a:rPr>
                        <a:t>教學活動</a:t>
                      </a:r>
                      <a:endParaRPr sz="22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746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a:txBody>
                    <a:bodyPr/>
                    <a:lstStyle/>
                    <a:p>
                      <a:pPr marL="175895">
                        <a:lnSpc>
                          <a:spcPct val="100000"/>
                        </a:lnSpc>
                        <a:spcBef>
                          <a:spcPts val="295"/>
                        </a:spcBef>
                      </a:pPr>
                      <a:r>
                        <a:rPr sz="2200" b="1" spc="-10" dirty="0">
                          <a:solidFill>
                            <a:schemeClr val="tx1"/>
                          </a:solidFill>
                          <a:latin typeface="微軟正黑體" panose="020B0604030504040204" pitchFamily="34" charset="-120"/>
                          <a:ea typeface="微軟正黑體" panose="020B0604030504040204" pitchFamily="34" charset="-120"/>
                          <a:cs typeface="Microsoft JhengHei"/>
                        </a:rPr>
                        <a:t>教學資源</a:t>
                      </a:r>
                      <a:endParaRPr sz="22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746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a:txBody>
                    <a:bodyPr/>
                    <a:lstStyle/>
                    <a:p>
                      <a:pPr marL="370205">
                        <a:lnSpc>
                          <a:spcPct val="100000"/>
                        </a:lnSpc>
                        <a:spcBef>
                          <a:spcPts val="295"/>
                        </a:spcBef>
                      </a:pPr>
                      <a:r>
                        <a:rPr sz="2200" b="1" spc="-10" dirty="0">
                          <a:solidFill>
                            <a:schemeClr val="tx1"/>
                          </a:solidFill>
                          <a:latin typeface="微軟正黑體" panose="020B0604030504040204" pitchFamily="34" charset="-120"/>
                          <a:ea typeface="微軟正黑體" panose="020B0604030504040204" pitchFamily="34" charset="-120"/>
                          <a:cs typeface="Microsoft JhengHei"/>
                        </a:rPr>
                        <a:t>時間</a:t>
                      </a:r>
                      <a:endParaRPr sz="22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746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tc>
                  <a:txBody>
                    <a:bodyPr/>
                    <a:lstStyle/>
                    <a:p>
                      <a:pPr marL="1210310">
                        <a:lnSpc>
                          <a:spcPct val="100000"/>
                        </a:lnSpc>
                        <a:spcBef>
                          <a:spcPts val="295"/>
                        </a:spcBef>
                      </a:pPr>
                      <a:r>
                        <a:rPr sz="2200" b="1" spc="-10" dirty="0">
                          <a:solidFill>
                            <a:schemeClr val="tx1"/>
                          </a:solidFill>
                          <a:latin typeface="微軟正黑體" panose="020B0604030504040204" pitchFamily="34" charset="-120"/>
                          <a:ea typeface="微軟正黑體" panose="020B0604030504040204" pitchFamily="34" charset="-120"/>
                          <a:cs typeface="Microsoft JhengHei"/>
                        </a:rPr>
                        <a:t>教學後評估</a:t>
                      </a:r>
                      <a:endParaRPr sz="220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746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 xmlns:a16="http://schemas.microsoft.com/office/drawing/2014/main" val="10001"/>
                  </a:ext>
                </a:extLst>
              </a:tr>
              <a:tr h="889948">
                <a:tc>
                  <a:txBody>
                    <a:bodyPr/>
                    <a:lstStyle/>
                    <a:p>
                      <a:pPr marL="91440">
                        <a:lnSpc>
                          <a:spcPct val="100000"/>
                        </a:lnSpc>
                        <a:spcBef>
                          <a:spcPts val="309"/>
                        </a:spcBef>
                      </a:pPr>
                      <a:r>
                        <a:rPr sz="2000" b="1" dirty="0">
                          <a:solidFill>
                            <a:schemeClr val="tx1"/>
                          </a:solidFill>
                          <a:latin typeface="微軟正黑體" panose="020B0604030504040204" pitchFamily="34" charset="-120"/>
                          <a:ea typeface="微軟正黑體" panose="020B0604030504040204" pitchFamily="34" charset="-120"/>
                          <a:cs typeface="Microsoft JhengHei"/>
                        </a:rPr>
                        <a:t>準備活動</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p>
                      <a:pPr marL="91440" marR="224154">
                        <a:lnSpc>
                          <a:spcPct val="100000"/>
                        </a:lnSpc>
                      </a:pPr>
                      <a:r>
                        <a:rPr sz="2000" b="1" dirty="0">
                          <a:solidFill>
                            <a:schemeClr val="tx1"/>
                          </a:solidFill>
                          <a:latin typeface="微軟正黑體" panose="020B0604030504040204" pitchFamily="34" charset="-120"/>
                          <a:ea typeface="微軟正黑體" panose="020B0604030504040204" pitchFamily="34" charset="-120"/>
                          <a:cs typeface="Microsoft JhengHei"/>
                        </a:rPr>
                        <a:t>教師準備教材</a:t>
                      </a:r>
                      <a:r>
                        <a:rPr sz="2000" b="1" spc="-65" dirty="0">
                          <a:solidFill>
                            <a:schemeClr val="tx1"/>
                          </a:solidFill>
                          <a:latin typeface="微軟正黑體" panose="020B0604030504040204" pitchFamily="34" charset="-120"/>
                          <a:ea typeface="微軟正黑體" panose="020B0604030504040204" pitchFamily="34" charset="-120"/>
                          <a:cs typeface="Microsoft JhengHei"/>
                        </a:rPr>
                        <a:t> </a:t>
                      </a:r>
                      <a:r>
                        <a:rPr sz="2000" b="1" spc="-10" dirty="0" err="1">
                          <a:solidFill>
                            <a:schemeClr val="tx1"/>
                          </a:solidFill>
                          <a:latin typeface="微軟正黑體" panose="020B0604030504040204" pitchFamily="34" charset="-120"/>
                          <a:ea typeface="微軟正黑體" panose="020B0604030504040204" pitchFamily="34" charset="-120"/>
                          <a:cs typeface="Microsoft JhengHei"/>
                        </a:rPr>
                        <a:t>PPT</a:t>
                      </a:r>
                      <a:r>
                        <a:rPr sz="2000" b="1" dirty="0" err="1">
                          <a:solidFill>
                            <a:schemeClr val="tx1"/>
                          </a:solidFill>
                          <a:latin typeface="微軟正黑體" panose="020B0604030504040204" pitchFamily="34" charset="-120"/>
                          <a:ea typeface="微軟正黑體" panose="020B0604030504040204" pitchFamily="34" charset="-120"/>
                          <a:cs typeface="Microsoft JhengHei"/>
                        </a:rPr>
                        <a:t>檔、電腦、喇叭、單</a:t>
                      </a:r>
                      <a:r>
                        <a:rPr sz="2000" b="1" spc="-15" dirty="0" err="1">
                          <a:solidFill>
                            <a:schemeClr val="tx1"/>
                          </a:solidFill>
                          <a:latin typeface="微軟正黑體" panose="020B0604030504040204" pitchFamily="34" charset="-120"/>
                          <a:ea typeface="微軟正黑體" panose="020B0604030504040204" pitchFamily="34" charset="-120"/>
                          <a:cs typeface="Microsoft JhengHei"/>
                        </a:rPr>
                        <a:t>槍</a:t>
                      </a:r>
                      <a:r>
                        <a:rPr sz="2000" b="1" dirty="0" err="1">
                          <a:solidFill>
                            <a:schemeClr val="tx1"/>
                          </a:solidFill>
                          <a:latin typeface="微軟正黑體" panose="020B0604030504040204" pitchFamily="34" charset="-120"/>
                          <a:ea typeface="微軟正黑體" panose="020B0604030504040204" pitchFamily="34" charset="-120"/>
                          <a:cs typeface="Microsoft JhengHei"/>
                        </a:rPr>
                        <a:t>投影</a:t>
                      </a:r>
                      <a:r>
                        <a:rPr sz="2000" b="1" spc="-15" dirty="0" err="1">
                          <a:solidFill>
                            <a:schemeClr val="tx1"/>
                          </a:solidFill>
                          <a:latin typeface="微軟正黑體" panose="020B0604030504040204" pitchFamily="34" charset="-120"/>
                          <a:ea typeface="微軟正黑體" panose="020B0604030504040204" pitchFamily="34" charset="-120"/>
                          <a:cs typeface="Microsoft JhengHei"/>
                        </a:rPr>
                        <a:t>機</a:t>
                      </a:r>
                      <a:r>
                        <a:rPr sz="2000" b="1" dirty="0">
                          <a:solidFill>
                            <a:schemeClr val="tx1"/>
                          </a:solidFill>
                          <a:latin typeface="微軟正黑體" panose="020B0604030504040204" pitchFamily="34" charset="-120"/>
                          <a:ea typeface="微軟正黑體" panose="020B0604030504040204" pitchFamily="34" charset="-120"/>
                          <a:cs typeface="Microsoft JhengHei"/>
                        </a:rPr>
                        <a:t>。</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39369" marB="0">
                    <a:lnL w="9525">
                      <a:solidFill>
                        <a:srgbClr val="000000"/>
                      </a:solidFill>
                      <a:prstDash val="solid"/>
                    </a:lnL>
                    <a:lnR w="9525">
                      <a:solidFill>
                        <a:srgbClr val="000000"/>
                      </a:solidFill>
                      <a:prstDash val="solid"/>
                    </a:lnR>
                    <a:lnT w="9525">
                      <a:solidFill>
                        <a:srgbClr val="000000"/>
                      </a:solidFill>
                      <a:prstDash val="solid"/>
                    </a:lnT>
                  </a:tcPr>
                </a:tc>
                <a:tc rowSpan="4">
                  <a:txBody>
                    <a:bodyPr/>
                    <a:lstStyle/>
                    <a:p>
                      <a:pPr>
                        <a:lnSpc>
                          <a:spcPct val="100000"/>
                        </a:lnSpc>
                      </a:pPr>
                      <a:r>
                        <a:rPr lang="en-US" altLang="zh-TW" sz="2000" b="1" dirty="0" smtClean="0">
                          <a:solidFill>
                            <a:schemeClr val="tx1"/>
                          </a:solidFill>
                          <a:latin typeface="微軟正黑體" panose="020B0604030504040204" pitchFamily="34" charset="-120"/>
                          <a:ea typeface="微軟正黑體" panose="020B0604030504040204" pitchFamily="34" charset="-120"/>
                          <a:cs typeface="Times New Roman"/>
                        </a:rPr>
                        <a:t>1.</a:t>
                      </a:r>
                      <a:r>
                        <a:rPr lang="zh-TW" altLang="en-US" sz="2000" b="1" dirty="0" smtClean="0">
                          <a:solidFill>
                            <a:schemeClr val="tx1"/>
                          </a:solidFill>
                          <a:latin typeface="微軟正黑體" panose="020B0604030504040204" pitchFamily="34" charset="-120"/>
                          <a:ea typeface="微軟正黑體" panose="020B0604030504040204" pitchFamily="34" charset="-120"/>
                          <a:cs typeface="Times New Roman"/>
                        </a:rPr>
                        <a:t>復興區衛生所口腔保健諮詢</a:t>
                      </a:r>
                      <a:endParaRPr lang="en-US" altLang="zh-TW" sz="2000" b="1" dirty="0" smtClean="0">
                        <a:solidFill>
                          <a:schemeClr val="tx1"/>
                        </a:solidFill>
                        <a:latin typeface="微軟正黑體" panose="020B0604030504040204" pitchFamily="34" charset="-120"/>
                        <a:ea typeface="微軟正黑體" panose="020B0604030504040204" pitchFamily="34" charset="-120"/>
                        <a:cs typeface="Times New Roman"/>
                      </a:endParaRPr>
                    </a:p>
                    <a:p>
                      <a:pPr>
                        <a:lnSpc>
                          <a:spcPct val="100000"/>
                        </a:lnSpc>
                      </a:pPr>
                      <a:endParaRPr lang="en-US" altLang="zh-TW" sz="2000" b="1" dirty="0" smtClean="0">
                        <a:solidFill>
                          <a:schemeClr val="tx1"/>
                        </a:solidFill>
                        <a:latin typeface="微軟正黑體" panose="020B0604030504040204" pitchFamily="34" charset="-120"/>
                        <a:ea typeface="微軟正黑體" panose="020B0604030504040204" pitchFamily="34" charset="-120"/>
                        <a:cs typeface="Times New Roman"/>
                      </a:endParaRPr>
                    </a:p>
                    <a:p>
                      <a:pPr>
                        <a:lnSpc>
                          <a:spcPct val="100000"/>
                        </a:lnSpc>
                      </a:pPr>
                      <a:r>
                        <a:rPr lang="en-US" altLang="zh-TW" sz="2000" b="1" dirty="0" smtClean="0">
                          <a:solidFill>
                            <a:schemeClr val="tx1"/>
                          </a:solidFill>
                          <a:latin typeface="微軟正黑體" panose="020B0604030504040204" pitchFamily="34" charset="-120"/>
                          <a:ea typeface="微軟正黑體" panose="020B0604030504040204" pitchFamily="34" charset="-120"/>
                          <a:cs typeface="Times New Roman"/>
                        </a:rPr>
                        <a:t>2.</a:t>
                      </a:r>
                      <a:r>
                        <a:rPr lang="zh-TW" altLang="en-US" sz="2000" b="1" dirty="0" smtClean="0">
                          <a:solidFill>
                            <a:schemeClr val="tx1"/>
                          </a:solidFill>
                          <a:latin typeface="微軟正黑體" panose="020B0604030504040204" pitchFamily="34" charset="-120"/>
                          <a:ea typeface="微軟正黑體" panose="020B0604030504040204" pitchFamily="34" charset="-120"/>
                          <a:cs typeface="Times New Roman"/>
                        </a:rPr>
                        <a:t>部落耆老族語指導</a:t>
                      </a:r>
                      <a:endParaRPr sz="2000" b="1" dirty="0">
                        <a:solidFill>
                          <a:schemeClr val="tx1"/>
                        </a:solidFill>
                        <a:latin typeface="微軟正黑體" panose="020B0604030504040204" pitchFamily="34" charset="-120"/>
                        <a:ea typeface="微軟正黑體" panose="020B0604030504040204" pitchFamily="34" charset="-120"/>
                        <a:cs typeface="Times New Roman"/>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pPr>
                      <a:endParaRPr sz="2000" dirty="0">
                        <a:solidFill>
                          <a:schemeClr val="tx1"/>
                        </a:solidFill>
                        <a:latin typeface="微軟正黑體" panose="020B0604030504040204" pitchFamily="34" charset="-120"/>
                        <a:ea typeface="微軟正黑體" panose="020B0604030504040204" pitchFamily="34" charset="-120"/>
                        <a:cs typeface="Times New Roman"/>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tcPr>
                </a:tc>
                <a:tc>
                  <a:txBody>
                    <a:bodyPr/>
                    <a:lstStyle/>
                    <a:p>
                      <a:pPr>
                        <a:lnSpc>
                          <a:spcPct val="100000"/>
                        </a:lnSpc>
                        <a:spcBef>
                          <a:spcPts val="5"/>
                        </a:spcBef>
                      </a:pPr>
                      <a:endParaRPr sz="2350" dirty="0">
                        <a:solidFill>
                          <a:schemeClr val="tx1"/>
                        </a:solidFill>
                        <a:latin typeface="微軟正黑體" panose="020B0604030504040204" pitchFamily="34" charset="-120"/>
                        <a:ea typeface="微軟正黑體" panose="020B0604030504040204" pitchFamily="34" charset="-120"/>
                        <a:cs typeface="Times New Roman"/>
                      </a:endParaRPr>
                    </a:p>
                  </a:txBody>
                  <a:tcPr marL="0" marR="0" marT="635" marB="0">
                    <a:lnL w="9525">
                      <a:solidFill>
                        <a:srgbClr val="000000"/>
                      </a:solidFill>
                      <a:prstDash val="solid"/>
                    </a:lnL>
                    <a:lnR w="9525">
                      <a:solidFill>
                        <a:srgbClr val="000000"/>
                      </a:solidFill>
                      <a:prstDash val="solid"/>
                    </a:lnR>
                    <a:lnT w="9525">
                      <a:solidFill>
                        <a:srgbClr val="000000"/>
                      </a:solidFill>
                      <a:prstDash val="solid"/>
                    </a:lnT>
                  </a:tcPr>
                </a:tc>
                <a:extLst>
                  <a:ext uri="{0D108BD9-81ED-4DB2-BD59-A6C34878D82A}">
                    <a16:rowId xmlns="" xmlns:a16="http://schemas.microsoft.com/office/drawing/2014/main" val="10002"/>
                  </a:ext>
                </a:extLst>
              </a:tr>
              <a:tr h="1584370">
                <a:tc>
                  <a:txBody>
                    <a:bodyPr/>
                    <a:lstStyle/>
                    <a:p>
                      <a:pPr marL="91440">
                        <a:lnSpc>
                          <a:spcPct val="100000"/>
                        </a:lnSpc>
                        <a:spcBef>
                          <a:spcPts val="1230"/>
                        </a:spcBef>
                      </a:pPr>
                      <a:r>
                        <a:rPr sz="2000" b="1" dirty="0">
                          <a:solidFill>
                            <a:schemeClr val="tx1"/>
                          </a:solidFill>
                          <a:latin typeface="微軟正黑體" panose="020B0604030504040204" pitchFamily="34" charset="-120"/>
                          <a:ea typeface="微軟正黑體" panose="020B0604030504040204" pitchFamily="34" charset="-120"/>
                          <a:cs typeface="Microsoft JhengHei"/>
                        </a:rPr>
                        <a:t>教學活動</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p>
                      <a:pPr marL="91440">
                        <a:lnSpc>
                          <a:spcPct val="100000"/>
                        </a:lnSpc>
                        <a:spcBef>
                          <a:spcPts val="180"/>
                        </a:spcBef>
                      </a:pPr>
                      <a:r>
                        <a:rPr lang="en-US" altLang="zh-TW" sz="2000" b="1" kern="1200" dirty="0">
                          <a:solidFill>
                            <a:schemeClr val="tx1"/>
                          </a:solidFill>
                          <a:latin typeface="微軟正黑體" panose="020B0604030504040204" pitchFamily="34" charset="-120"/>
                          <a:ea typeface="微軟正黑體" panose="020B0604030504040204" pitchFamily="34" charset="-120"/>
                          <a:cs typeface="+mn-cs"/>
                        </a:rPr>
                        <a:t>(</a:t>
                      </a:r>
                      <a:r>
                        <a:rPr lang="zh-TW" altLang="en-US" sz="2000" b="1" kern="1200" dirty="0">
                          <a:solidFill>
                            <a:schemeClr val="tx1"/>
                          </a:solidFill>
                          <a:latin typeface="微軟正黑體" panose="020B0604030504040204" pitchFamily="34" charset="-120"/>
                          <a:ea typeface="微軟正黑體" panose="020B0604030504040204" pitchFamily="34" charset="-120"/>
                          <a:cs typeface="+mn-cs"/>
                        </a:rPr>
                        <a:t>一</a:t>
                      </a:r>
                      <a:r>
                        <a:rPr lang="en-US" altLang="zh-TW" sz="2000" b="1" kern="1200" dirty="0">
                          <a:solidFill>
                            <a:schemeClr val="tx1"/>
                          </a:solidFill>
                          <a:latin typeface="微軟正黑體" panose="020B0604030504040204" pitchFamily="34" charset="-120"/>
                          <a:ea typeface="微軟正黑體" panose="020B0604030504040204" pitchFamily="34" charset="-120"/>
                          <a:cs typeface="+mn-cs"/>
                        </a:rPr>
                        <a:t>)</a:t>
                      </a:r>
                      <a:r>
                        <a:rPr lang="zh-TW" altLang="en-US" sz="2000" b="1" kern="1200" dirty="0">
                          <a:solidFill>
                            <a:schemeClr val="tx1"/>
                          </a:solidFill>
                          <a:latin typeface="微軟正黑體" panose="020B0604030504040204" pitchFamily="34" charset="-120"/>
                          <a:ea typeface="微軟正黑體" panose="020B0604030504040204" pitchFamily="34" charset="-120"/>
                          <a:cs typeface="+mn-cs"/>
                        </a:rPr>
                        <a:t>講授健口操的好處</a:t>
                      </a:r>
                      <a:r>
                        <a:rPr lang="en-US" altLang="zh-TW" sz="2000" b="1" kern="1200" dirty="0">
                          <a:solidFill>
                            <a:schemeClr val="tx1"/>
                          </a:solidFill>
                          <a:latin typeface="微軟正黑體" panose="020B0604030504040204" pitchFamily="34" charset="-120"/>
                          <a:ea typeface="微軟正黑體" panose="020B0604030504040204" pitchFamily="34" charset="-120"/>
                          <a:cs typeface="+mn-cs"/>
                        </a:rPr>
                        <a:t>&amp;</a:t>
                      </a:r>
                      <a:r>
                        <a:rPr lang="zh-TW" altLang="en-US" sz="2000" b="1" kern="1200" dirty="0">
                          <a:solidFill>
                            <a:schemeClr val="tx1"/>
                          </a:solidFill>
                          <a:latin typeface="微軟正黑體" panose="020B0604030504040204" pitchFamily="34" charset="-120"/>
                          <a:ea typeface="微軟正黑體" panose="020B0604030504040204" pitchFamily="34" charset="-120"/>
                          <a:cs typeface="+mn-cs"/>
                        </a:rPr>
                        <a:t>健口操口訣與說明</a:t>
                      </a:r>
                      <a:r>
                        <a:rPr sz="2000" b="1" kern="1200" dirty="0">
                          <a:solidFill>
                            <a:schemeClr val="tx1"/>
                          </a:solidFill>
                          <a:latin typeface="微軟正黑體" panose="020B0604030504040204" pitchFamily="34" charset="-120"/>
                          <a:ea typeface="微軟正黑體" panose="020B0604030504040204" pitchFamily="34" charset="-120"/>
                          <a:cs typeface="Microsoft JhengHei"/>
                        </a:rPr>
                        <a:t>。</a:t>
                      </a:r>
                    </a:p>
                    <a:p>
                      <a:pPr marL="91440">
                        <a:lnSpc>
                          <a:spcPct val="100000"/>
                        </a:lnSpc>
                        <a:spcBef>
                          <a:spcPts val="310"/>
                        </a:spcBef>
                      </a:pPr>
                      <a:r>
                        <a:rPr lang="en-US" altLang="zh-TW" sz="2000" b="1" dirty="0">
                          <a:solidFill>
                            <a:schemeClr val="tx1"/>
                          </a:solidFill>
                          <a:latin typeface="微軟正黑體" panose="020B0604030504040204" pitchFamily="34" charset="-120"/>
                          <a:ea typeface="微軟正黑體" panose="020B0604030504040204" pitchFamily="34" charset="-120"/>
                          <a:cs typeface="Microsoft JhengHei"/>
                        </a:rPr>
                        <a:t>(</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二</a:t>
                      </a:r>
                      <a:r>
                        <a:rPr lang="en-US" altLang="zh-TW" sz="2000" b="1" dirty="0">
                          <a:solidFill>
                            <a:schemeClr val="tx1"/>
                          </a:solidFill>
                          <a:latin typeface="微軟正黑體" panose="020B0604030504040204" pitchFamily="34" charset="-120"/>
                          <a:ea typeface="微軟正黑體" panose="020B0604030504040204" pitchFamily="34" charset="-120"/>
                          <a:cs typeface="Microsoft JhengHei"/>
                        </a:rPr>
                        <a:t>)</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引導長者實際操作</a:t>
                      </a:r>
                      <a:r>
                        <a:rPr sz="2000" b="1" dirty="0">
                          <a:solidFill>
                            <a:schemeClr val="tx1"/>
                          </a:solidFill>
                          <a:latin typeface="微軟正黑體" panose="020B0604030504040204" pitchFamily="34" charset="-120"/>
                          <a:ea typeface="微軟正黑體" panose="020B0604030504040204" pitchFamily="34" charset="-120"/>
                          <a:cs typeface="Microsoft JhengHei"/>
                        </a:rPr>
                        <a:t>：</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156210" marB="0">
                    <a:lnL w="9525">
                      <a:solidFill>
                        <a:srgbClr val="000000"/>
                      </a:solidFill>
                      <a:prstDash val="solid"/>
                    </a:lnL>
                    <a:lnR w="9525">
                      <a:solidFill>
                        <a:srgbClr val="000000"/>
                      </a:solidFill>
                      <a:prstDash val="solid"/>
                    </a:lnR>
                  </a:tcPr>
                </a:tc>
                <a:tc vMerge="1">
                  <a:txBody>
                    <a:bodyPr/>
                    <a:lstStyle/>
                    <a:p>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spcBef>
                          <a:spcPts val="45"/>
                        </a:spcBef>
                      </a:pPr>
                      <a:endParaRPr sz="2700" dirty="0">
                        <a:solidFill>
                          <a:schemeClr val="tx1"/>
                        </a:solidFill>
                        <a:latin typeface="微軟正黑體" panose="020B0604030504040204" pitchFamily="34" charset="-120"/>
                        <a:ea typeface="微軟正黑體" panose="020B0604030504040204" pitchFamily="34" charset="-120"/>
                        <a:cs typeface="Times New Roman"/>
                      </a:endParaRPr>
                    </a:p>
                    <a:p>
                      <a:pPr marL="243204">
                        <a:lnSpc>
                          <a:spcPct val="100000"/>
                        </a:lnSpc>
                      </a:pPr>
                      <a:r>
                        <a:rPr lang="en-US" altLang="zh-TW" sz="2000" b="1" spc="-5" dirty="0">
                          <a:solidFill>
                            <a:schemeClr val="tx1"/>
                          </a:solidFill>
                          <a:latin typeface="微軟正黑體" panose="020B0604030504040204" pitchFamily="34" charset="-120"/>
                          <a:ea typeface="微軟正黑體" panose="020B0604030504040204" pitchFamily="34" charset="-120"/>
                          <a:cs typeface="Microsoft JhengHei"/>
                        </a:rPr>
                        <a:t>10</a:t>
                      </a:r>
                      <a:r>
                        <a:rPr sz="2000" b="1" dirty="0">
                          <a:solidFill>
                            <a:schemeClr val="tx1"/>
                          </a:solidFill>
                          <a:latin typeface="微軟正黑體" panose="020B0604030504040204" pitchFamily="34" charset="-120"/>
                          <a:ea typeface="微軟正黑體" panose="020B0604030504040204" pitchFamily="34" charset="-120"/>
                          <a:cs typeface="Microsoft JhengHei"/>
                        </a:rPr>
                        <a:t>分鐘</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p>
                      <a:pPr marL="0">
                        <a:lnSpc>
                          <a:spcPct val="100000"/>
                        </a:lnSpc>
                        <a:spcBef>
                          <a:spcPts val="0"/>
                        </a:spcBef>
                      </a:pPr>
                      <a:endParaRPr lang="en-US" altLang="zh-TW" sz="2000" b="1" spc="-5" dirty="0">
                        <a:solidFill>
                          <a:schemeClr val="tx1"/>
                        </a:solidFill>
                        <a:latin typeface="微軟正黑體" panose="020B0604030504040204" pitchFamily="34" charset="-120"/>
                        <a:ea typeface="微軟正黑體" panose="020B0604030504040204" pitchFamily="34" charset="-120"/>
                        <a:cs typeface="Microsoft JhengHei"/>
                      </a:endParaRPr>
                    </a:p>
                    <a:p>
                      <a:pPr marL="243204">
                        <a:lnSpc>
                          <a:spcPct val="100000"/>
                        </a:lnSpc>
                        <a:spcBef>
                          <a:spcPts val="190"/>
                        </a:spcBef>
                      </a:pPr>
                      <a:r>
                        <a:rPr lang="en-US" altLang="zh-TW" sz="2000" b="1" spc="-5" dirty="0">
                          <a:solidFill>
                            <a:schemeClr val="tx1"/>
                          </a:solidFill>
                          <a:latin typeface="微軟正黑體" panose="020B0604030504040204" pitchFamily="34" charset="-120"/>
                          <a:ea typeface="微軟正黑體" panose="020B0604030504040204" pitchFamily="34" charset="-120"/>
                          <a:cs typeface="Microsoft JhengHei"/>
                        </a:rPr>
                        <a:t>20</a:t>
                      </a:r>
                      <a:r>
                        <a:rPr sz="2000" b="1" dirty="0">
                          <a:solidFill>
                            <a:schemeClr val="tx1"/>
                          </a:solidFill>
                          <a:latin typeface="微軟正黑體" panose="020B0604030504040204" pitchFamily="34" charset="-120"/>
                          <a:ea typeface="微軟正黑體" panose="020B0604030504040204" pitchFamily="34" charset="-120"/>
                          <a:cs typeface="Microsoft JhengHei"/>
                        </a:rPr>
                        <a:t>分鐘</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5715" marB="0">
                    <a:lnL w="9525">
                      <a:solidFill>
                        <a:srgbClr val="000000"/>
                      </a:solidFill>
                      <a:prstDash val="solid"/>
                    </a:lnL>
                    <a:lnR w="9525">
                      <a:solidFill>
                        <a:srgbClr val="000000"/>
                      </a:solidFill>
                      <a:prstDash val="solid"/>
                    </a:lnR>
                  </a:tcPr>
                </a:tc>
                <a:tc>
                  <a:txBody>
                    <a:bodyPr/>
                    <a:lstStyle/>
                    <a:p>
                      <a:pPr>
                        <a:lnSpc>
                          <a:spcPct val="100000"/>
                        </a:lnSpc>
                        <a:spcBef>
                          <a:spcPts val="45"/>
                        </a:spcBef>
                      </a:pPr>
                      <a:endParaRPr lang="zh-TW" altLang="en-US" sz="2700" dirty="0" smtClean="0">
                        <a:solidFill>
                          <a:schemeClr val="tx1"/>
                        </a:solidFill>
                        <a:latin typeface="微軟正黑體" panose="020B0604030504040204" pitchFamily="34" charset="-120"/>
                        <a:ea typeface="微軟正黑體" panose="020B0604030504040204" pitchFamily="34" charset="-120"/>
                        <a:cs typeface="Times New Roman"/>
                      </a:endParaRPr>
                    </a:p>
                    <a:p>
                      <a:pPr marL="92075" marR="82550" lvl="0" indent="0" algn="l" defTabSz="914400" rtl="0" eaLnBrk="1" fontAlgn="auto" latinLnBrk="0" hangingPunct="1">
                        <a:lnSpc>
                          <a:spcPct val="100000"/>
                        </a:lnSpc>
                        <a:spcBef>
                          <a:spcPts val="0"/>
                        </a:spcBef>
                        <a:spcAft>
                          <a:spcPts val="0"/>
                        </a:spcAft>
                        <a:buClrTx/>
                        <a:buSzTx/>
                        <a:buFontTx/>
                        <a:buNone/>
                        <a:tabLst/>
                        <a:defRPr/>
                      </a:pPr>
                      <a:r>
                        <a:rPr lang="en-US" altLang="zh-TW" sz="2000" b="1" spc="-10" dirty="0" smtClean="0">
                          <a:solidFill>
                            <a:schemeClr val="tx1"/>
                          </a:solidFill>
                          <a:latin typeface="微軟正黑體" panose="020B0604030504040204" pitchFamily="34" charset="-120"/>
                          <a:ea typeface="微軟正黑體" panose="020B0604030504040204" pitchFamily="34" charset="-120"/>
                          <a:cs typeface="Microsoft JhengHei"/>
                        </a:rPr>
                        <a:t>1.</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透過</a:t>
                      </a:r>
                      <a:r>
                        <a:rPr lang="en-US" altLang="zh-TW" sz="2000" b="1" dirty="0">
                          <a:solidFill>
                            <a:schemeClr val="tx1"/>
                          </a:solidFill>
                          <a:latin typeface="微軟正黑體" panose="020B0604030504040204" pitchFamily="34" charset="-120"/>
                          <a:ea typeface="微軟正黑體" panose="020B0604030504040204" pitchFamily="34" charset="-120"/>
                          <a:cs typeface="Microsoft JhengHei"/>
                        </a:rPr>
                        <a:t>PPT</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學</a:t>
                      </a:r>
                      <a:r>
                        <a:rPr lang="zh-TW" altLang="en-US" sz="2000" b="1" spc="-10" dirty="0">
                          <a:solidFill>
                            <a:schemeClr val="tx1"/>
                          </a:solidFill>
                          <a:latin typeface="微軟正黑體" panose="020B0604030504040204" pitchFamily="34" charset="-120"/>
                          <a:ea typeface="微軟正黑體" panose="020B0604030504040204" pitchFamily="34" charset="-120"/>
                          <a:cs typeface="Microsoft JhengHei"/>
                        </a:rPr>
                        <a:t>習</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a:t>
                      </a:r>
                      <a:endParaRPr lang="en-US" altLang="zh-TW" sz="2000" b="1" dirty="0">
                        <a:solidFill>
                          <a:schemeClr val="tx1"/>
                        </a:solidFill>
                        <a:latin typeface="微軟正黑體" panose="020B0604030504040204" pitchFamily="34" charset="-120"/>
                        <a:ea typeface="微軟正黑體" panose="020B0604030504040204" pitchFamily="34" charset="-120"/>
                        <a:cs typeface="Microsoft JhengHei"/>
                      </a:endParaRPr>
                    </a:p>
                    <a:p>
                      <a:pPr marL="0" marR="82550" lvl="0" indent="0" algn="l" defTabSz="914400" rtl="0" eaLnBrk="1" fontAlgn="auto" latinLnBrk="0" hangingPunct="1">
                        <a:lnSpc>
                          <a:spcPct val="100000"/>
                        </a:lnSpc>
                        <a:spcBef>
                          <a:spcPts val="0"/>
                        </a:spcBef>
                        <a:spcAft>
                          <a:spcPts val="0"/>
                        </a:spcAft>
                        <a:buClrTx/>
                        <a:buSzTx/>
                        <a:buFontTx/>
                        <a:buNone/>
                        <a:tabLst/>
                        <a:defRPr/>
                      </a:pPr>
                      <a:endParaRPr lang="en-US" altLang="zh-TW" sz="2000" b="1" dirty="0">
                        <a:solidFill>
                          <a:schemeClr val="tx1"/>
                        </a:solidFill>
                        <a:latin typeface="微軟正黑體" panose="020B0604030504040204" pitchFamily="34" charset="-120"/>
                        <a:ea typeface="微軟正黑體" panose="020B0604030504040204" pitchFamily="34" charset="-120"/>
                        <a:cs typeface="Microsoft JhengHei"/>
                      </a:endParaRPr>
                    </a:p>
                    <a:p>
                      <a:pPr marL="92075" marR="82550" lvl="0" indent="0" algn="l" defTabSz="914400" rtl="0" eaLnBrk="1" fontAlgn="auto" latinLnBrk="0" hangingPunct="1">
                        <a:lnSpc>
                          <a:spcPct val="100000"/>
                        </a:lnSpc>
                        <a:spcBef>
                          <a:spcPts val="0"/>
                        </a:spcBef>
                        <a:spcAft>
                          <a:spcPts val="0"/>
                        </a:spcAft>
                        <a:buClrTx/>
                        <a:buSzTx/>
                        <a:buFontTx/>
                        <a:buNone/>
                        <a:tabLst/>
                        <a:defRPr/>
                      </a:pPr>
                      <a:r>
                        <a:rPr lang="en-US" altLang="zh-TW" sz="2000" b="1" dirty="0">
                          <a:solidFill>
                            <a:schemeClr val="tx1"/>
                          </a:solidFill>
                          <a:latin typeface="微軟正黑體" panose="020B0604030504040204" pitchFamily="34" charset="-120"/>
                          <a:ea typeface="微軟正黑體" panose="020B0604030504040204" pitchFamily="34" charset="-120"/>
                          <a:cs typeface="Microsoft JhengHei"/>
                        </a:rPr>
                        <a:t>2.</a:t>
                      </a:r>
                      <a:r>
                        <a:rPr lang="zh-TW" altLang="en-US" sz="2000" b="1" dirty="0">
                          <a:solidFill>
                            <a:schemeClr val="tx1"/>
                          </a:solidFill>
                          <a:latin typeface="微軟正黑體" panose="020B0604030504040204" pitchFamily="34" charset="-120"/>
                          <a:ea typeface="微軟正黑體" panose="020B0604030504040204" pitchFamily="34" charset="-120"/>
                          <a:cs typeface="Microsoft JhengHei"/>
                        </a:rPr>
                        <a:t>長者可正確唱出健口操八字訣及正確執行健口操。</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6350" marB="0">
                    <a:lnL w="9525">
                      <a:solidFill>
                        <a:srgbClr val="000000"/>
                      </a:solidFill>
                      <a:prstDash val="solid"/>
                    </a:lnL>
                    <a:lnR w="9525">
                      <a:solidFill>
                        <a:srgbClr val="000000"/>
                      </a:solidFill>
                      <a:prstDash val="solid"/>
                    </a:lnR>
                  </a:tcPr>
                </a:tc>
                <a:extLst>
                  <a:ext uri="{0D108BD9-81ED-4DB2-BD59-A6C34878D82A}">
                    <a16:rowId xmlns="" xmlns:a16="http://schemas.microsoft.com/office/drawing/2014/main" val="10003"/>
                  </a:ext>
                </a:extLst>
              </a:tr>
              <a:tr h="322918">
                <a:tc>
                  <a:txBody>
                    <a:bodyPr/>
                    <a:lstStyle/>
                    <a:p>
                      <a:pPr marL="91440">
                        <a:lnSpc>
                          <a:spcPct val="100000"/>
                        </a:lnSpc>
                        <a:spcBef>
                          <a:spcPts val="325"/>
                        </a:spcBef>
                      </a:pPr>
                      <a:r>
                        <a:rPr sz="2000" b="1" spc="-10" dirty="0">
                          <a:solidFill>
                            <a:schemeClr val="tx1"/>
                          </a:solidFill>
                          <a:latin typeface="微軟正黑體" panose="020B0604030504040204" pitchFamily="34" charset="-120"/>
                          <a:ea typeface="微軟正黑體" panose="020B0604030504040204" pitchFamily="34" charset="-120"/>
                          <a:cs typeface="Microsoft JhengHei"/>
                        </a:rPr>
                        <a:t>1.</a:t>
                      </a:r>
                      <a:r>
                        <a:rPr lang="zh-TW" altLang="en-US" sz="2000" b="1" spc="-10" dirty="0">
                          <a:solidFill>
                            <a:schemeClr val="tx1"/>
                          </a:solidFill>
                          <a:latin typeface="微軟正黑體" panose="020B0604030504040204" pitchFamily="34" charset="-120"/>
                          <a:ea typeface="微軟正黑體" panose="020B0604030504040204" pitchFamily="34" charset="-120"/>
                          <a:cs typeface="Microsoft JhengHei"/>
                        </a:rPr>
                        <a:t>健口操八字訣歌曲</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41275" marB="0">
                    <a:lnL w="9525">
                      <a:solidFill>
                        <a:srgbClr val="000000"/>
                      </a:solidFill>
                      <a:prstDash val="solid"/>
                    </a:lnL>
                    <a:lnR w="9525">
                      <a:solidFill>
                        <a:srgbClr val="000000"/>
                      </a:solidFill>
                      <a:prstDash val="solid"/>
                    </a:lnR>
                  </a:tcPr>
                </a:tc>
                <a:tc vMerge="1">
                  <a:txBody>
                    <a:bodyPr/>
                    <a:lstStyle/>
                    <a:p>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pPr>
                      <a:endParaRPr sz="2000" dirty="0">
                        <a:solidFill>
                          <a:schemeClr val="tx1"/>
                        </a:solidFill>
                        <a:latin typeface="Times New Roman"/>
                        <a:cs typeface="Times New Roman"/>
                      </a:endParaRPr>
                    </a:p>
                  </a:txBody>
                  <a:tcPr marL="0" marR="0" marT="0" marB="0">
                    <a:lnL w="9525">
                      <a:solidFill>
                        <a:srgbClr val="000000"/>
                      </a:solidFill>
                      <a:prstDash val="solid"/>
                    </a:lnL>
                    <a:lnR w="9525">
                      <a:solidFill>
                        <a:srgbClr val="000000"/>
                      </a:solidFill>
                      <a:prstDash val="solid"/>
                    </a:lnR>
                  </a:tcPr>
                </a:tc>
                <a:tc>
                  <a:txBody>
                    <a:bodyPr/>
                    <a:lstStyle/>
                    <a:p>
                      <a:pPr>
                        <a:lnSpc>
                          <a:spcPct val="100000"/>
                        </a:lnSpc>
                      </a:pPr>
                      <a:endParaRPr sz="2000" dirty="0">
                        <a:solidFill>
                          <a:schemeClr val="tx1"/>
                        </a:solidFill>
                        <a:latin typeface="Times New Roman"/>
                        <a:cs typeface="Times New Roman"/>
                      </a:endParaRPr>
                    </a:p>
                  </a:txBody>
                  <a:tcPr marL="0" marR="0" marT="0" marB="0">
                    <a:lnL w="9525">
                      <a:solidFill>
                        <a:srgbClr val="000000"/>
                      </a:solidFill>
                      <a:prstDash val="solid"/>
                    </a:lnL>
                    <a:lnR w="9525">
                      <a:solidFill>
                        <a:srgbClr val="000000"/>
                      </a:solidFill>
                      <a:prstDash val="solid"/>
                    </a:lnR>
                  </a:tcPr>
                </a:tc>
                <a:extLst>
                  <a:ext uri="{0D108BD9-81ED-4DB2-BD59-A6C34878D82A}">
                    <a16:rowId xmlns="" xmlns:a16="http://schemas.microsoft.com/office/drawing/2014/main" val="10004"/>
                  </a:ext>
                </a:extLst>
              </a:tr>
              <a:tr h="322325">
                <a:tc>
                  <a:txBody>
                    <a:bodyPr/>
                    <a:lstStyle/>
                    <a:p>
                      <a:pPr marL="91440">
                        <a:lnSpc>
                          <a:spcPct val="100000"/>
                        </a:lnSpc>
                        <a:spcBef>
                          <a:spcPts val="320"/>
                        </a:spcBef>
                      </a:pPr>
                      <a:r>
                        <a:rPr sz="2000" b="1" spc="-10" dirty="0">
                          <a:solidFill>
                            <a:schemeClr val="tx1"/>
                          </a:solidFill>
                          <a:latin typeface="微軟正黑體" panose="020B0604030504040204" pitchFamily="34" charset="-120"/>
                          <a:ea typeface="微軟正黑體" panose="020B0604030504040204" pitchFamily="34" charset="-120"/>
                          <a:cs typeface="Microsoft JhengHei"/>
                        </a:rPr>
                        <a:t>2.</a:t>
                      </a:r>
                      <a:r>
                        <a:rPr lang="zh-TW" altLang="en-US" sz="2000" b="1" spc="-10" dirty="0">
                          <a:solidFill>
                            <a:schemeClr val="tx1"/>
                          </a:solidFill>
                          <a:latin typeface="微軟正黑體" panose="020B0604030504040204" pitchFamily="34" charset="-120"/>
                          <a:ea typeface="微軟正黑體" panose="020B0604030504040204" pitchFamily="34" charset="-120"/>
                          <a:cs typeface="Microsoft JhengHei"/>
                        </a:rPr>
                        <a:t>正確執行健口操</a:t>
                      </a:r>
                      <a:endParaRPr sz="2000" dirty="0">
                        <a:solidFill>
                          <a:schemeClr val="tx1"/>
                        </a:solidFill>
                        <a:latin typeface="微軟正黑體" panose="020B0604030504040204" pitchFamily="34" charset="-120"/>
                        <a:ea typeface="微軟正黑體" panose="020B0604030504040204" pitchFamily="34" charset="-120"/>
                        <a:cs typeface="Microsoft JhengHei"/>
                      </a:endParaRPr>
                    </a:p>
                  </a:txBody>
                  <a:tcPr marL="0" marR="0" marT="40640" marB="0">
                    <a:lnL w="9525">
                      <a:solidFill>
                        <a:srgbClr val="000000"/>
                      </a:solidFill>
                      <a:prstDash val="solid"/>
                    </a:lnL>
                    <a:lnR w="9525">
                      <a:solidFill>
                        <a:srgbClr val="000000"/>
                      </a:solidFill>
                      <a:prstDash val="solid"/>
                    </a:lnR>
                  </a:tcPr>
                </a:tc>
                <a:tc vMerge="1">
                  <a:txBody>
                    <a:bodyPr/>
                    <a:lstStyle/>
                    <a:p>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nSpc>
                          <a:spcPct val="100000"/>
                        </a:lnSpc>
                      </a:pPr>
                      <a:endParaRPr sz="2000">
                        <a:solidFill>
                          <a:schemeClr val="tx1"/>
                        </a:solidFill>
                        <a:latin typeface="Times New Roman"/>
                        <a:cs typeface="Times New Roman"/>
                      </a:endParaRPr>
                    </a:p>
                  </a:txBody>
                  <a:tcPr marL="0" marR="0" marT="0" marB="0">
                    <a:lnL w="9525">
                      <a:solidFill>
                        <a:srgbClr val="000000"/>
                      </a:solidFill>
                      <a:prstDash val="solid"/>
                    </a:lnL>
                    <a:lnR w="9525">
                      <a:solidFill>
                        <a:srgbClr val="000000"/>
                      </a:solidFill>
                      <a:prstDash val="solid"/>
                    </a:lnR>
                  </a:tcPr>
                </a:tc>
                <a:tc>
                  <a:txBody>
                    <a:bodyPr/>
                    <a:lstStyle/>
                    <a:p>
                      <a:pPr>
                        <a:lnSpc>
                          <a:spcPct val="100000"/>
                        </a:lnSpc>
                      </a:pPr>
                      <a:endParaRPr sz="2000" dirty="0">
                        <a:solidFill>
                          <a:schemeClr val="tx1"/>
                        </a:solidFill>
                        <a:latin typeface="Times New Roman"/>
                        <a:cs typeface="Times New Roman"/>
                      </a:endParaRPr>
                    </a:p>
                  </a:txBody>
                  <a:tcPr marL="0" marR="0" marT="0" marB="0">
                    <a:lnL w="9525">
                      <a:solidFill>
                        <a:srgbClr val="000000"/>
                      </a:solidFill>
                      <a:prstDash val="solid"/>
                    </a:lnL>
                    <a:lnR w="9525">
                      <a:solidFill>
                        <a:srgbClr val="000000"/>
                      </a:solidFill>
                      <a:prstDash val="solid"/>
                    </a:lnR>
                  </a:tcPr>
                </a:tc>
                <a:extLst>
                  <a:ext uri="{0D108BD9-81ED-4DB2-BD59-A6C34878D82A}">
                    <a16:rowId xmlns="" xmlns:a16="http://schemas.microsoft.com/office/drawing/2014/main" val="10005"/>
                  </a:ext>
                </a:extLst>
              </a:tr>
            </a:tbl>
          </a:graphicData>
        </a:graphic>
      </p:graphicFrame>
      <p:sp>
        <p:nvSpPr>
          <p:cNvPr id="5" name="標題 1"/>
          <p:cNvSpPr>
            <a:spLocks noGrp="1"/>
          </p:cNvSpPr>
          <p:nvPr>
            <p:ph type="title"/>
          </p:nvPr>
        </p:nvSpPr>
        <p:spPr>
          <a:xfrm>
            <a:off x="838200" y="365125"/>
            <a:ext cx="10515600" cy="1325563"/>
          </a:xfrm>
        </p:spPr>
        <p:txBody>
          <a:bodyPr/>
          <a:lstStyle/>
          <a:p>
            <a:r>
              <a:rPr lang="zh-TW" altLang="en-US" b="1" dirty="0">
                <a:latin typeface="微軟正黑體" panose="020B0604030504040204" pitchFamily="34" charset="-120"/>
                <a:ea typeface="微軟正黑體" panose="020B0604030504040204" pitchFamily="34" charset="-120"/>
              </a:rPr>
              <a:t>二、單週課程設計之規劃</a:t>
            </a:r>
            <a:r>
              <a:rPr lang="en-US" altLang="zh-TW" b="1" dirty="0">
                <a:latin typeface="微軟正黑體" panose="020B0604030504040204" pitchFamily="34" charset="-120"/>
                <a:ea typeface="微軟正黑體" panose="020B0604030504040204" pitchFamily="34" charset="-120"/>
              </a:rPr>
              <a:t>-2</a:t>
            </a:r>
            <a:endParaRPr lang="zh-TW" altLang="en-US" dirty="0"/>
          </a:p>
        </p:txBody>
      </p:sp>
      <p:sp>
        <p:nvSpPr>
          <p:cNvPr id="11" name="文字方塊 10">
            <a:extLst>
              <a:ext uri="{FF2B5EF4-FFF2-40B4-BE49-F238E27FC236}">
                <a16:creationId xmlns="" xmlns:a16="http://schemas.microsoft.com/office/drawing/2014/main" id="{1A945C12-B3B5-4DF2-8344-0D645C7445FD}"/>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spTree>
    <p:extLst>
      <p:ext uri="{BB962C8B-B14F-4D97-AF65-F5344CB8AC3E}">
        <p14:creationId xmlns:p14="http://schemas.microsoft.com/office/powerpoint/2010/main" val="14396546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b="1" dirty="0">
                <a:latin typeface="微軟正黑體" panose="020B0604030504040204" pitchFamily="34" charset="-120"/>
                <a:ea typeface="微軟正黑體" panose="020B0604030504040204" pitchFamily="34" charset="-120"/>
              </a:rPr>
              <a:t>三、具族群文化特色之健口操示範</a:t>
            </a:r>
          </a:p>
        </p:txBody>
      </p:sp>
      <p:sp>
        <p:nvSpPr>
          <p:cNvPr id="10" name="文字方塊 9">
            <a:extLst>
              <a:ext uri="{FF2B5EF4-FFF2-40B4-BE49-F238E27FC236}">
                <a16:creationId xmlns="" xmlns:a16="http://schemas.microsoft.com/office/drawing/2014/main" id="{258C0695-8C6A-4A1C-9673-C64F26D39309}"/>
              </a:ext>
            </a:extLst>
          </p:cNvPr>
          <p:cNvSpPr txBox="1"/>
          <p:nvPr/>
        </p:nvSpPr>
        <p:spPr>
          <a:xfrm>
            <a:off x="7070103" y="6043304"/>
            <a:ext cx="5229083" cy="369332"/>
          </a:xfrm>
          <a:prstGeom prst="rect">
            <a:avLst/>
          </a:prstGeom>
          <a:noFill/>
        </p:spPr>
        <p:txBody>
          <a:bodyPr wrap="square" rtlCol="0">
            <a:spAutoFit/>
          </a:bodyPr>
          <a:lstStyle/>
          <a:p>
            <a:r>
              <a:rPr lang="zh-TW" altLang="en-US" b="1" dirty="0">
                <a:latin typeface="微軟正黑體" panose="020B0604030504040204" pitchFamily="34" charset="-120"/>
                <a:ea typeface="微軟正黑體" panose="020B0604030504040204" pitchFamily="34" charset="-120"/>
              </a:rPr>
              <a:t>版    權</a:t>
            </a:r>
            <a:r>
              <a:rPr lang="en-US" altLang="zh-TW" b="1" dirty="0">
                <a:latin typeface="微軟正黑體" panose="020B0604030504040204" pitchFamily="34" charset="-120"/>
                <a:ea typeface="微軟正黑體" panose="020B0604030504040204" pitchFamily="34" charset="-120"/>
              </a:rPr>
              <a:t>/</a:t>
            </a:r>
            <a:r>
              <a:rPr lang="zh-TW" altLang="en-US" b="1" dirty="0">
                <a:latin typeface="微軟正黑體" panose="020B0604030504040204" pitchFamily="34" charset="-120"/>
                <a:ea typeface="微軟正黑體" panose="020B0604030504040204" pitchFamily="34" charset="-120"/>
              </a:rPr>
              <a:t>編輯者： 宋妤潔、朱佩蓮、茩莃宓敨崮</a:t>
            </a:r>
          </a:p>
        </p:txBody>
      </p:sp>
      <p:pic>
        <p:nvPicPr>
          <p:cNvPr id="2" name="泰雅健口操八字訣">
            <a:hlinkClick r:id="" action="ppaction://media"/>
            <a:extLst>
              <a:ext uri="{FF2B5EF4-FFF2-40B4-BE49-F238E27FC236}">
                <a16:creationId xmlns="" xmlns:a16="http://schemas.microsoft.com/office/drawing/2014/main" id="{3C2E112C-28B3-45AB-A1A3-534774A36F6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26655" y="2304754"/>
            <a:ext cx="5224461" cy="2938462"/>
          </a:xfrm>
          <a:prstGeom prst="rect">
            <a:avLst/>
          </a:prstGeom>
        </p:spPr>
      </p:pic>
      <p:sp>
        <p:nvSpPr>
          <p:cNvPr id="3" name="文字方塊 2">
            <a:extLst>
              <a:ext uri="{FF2B5EF4-FFF2-40B4-BE49-F238E27FC236}">
                <a16:creationId xmlns="" xmlns:a16="http://schemas.microsoft.com/office/drawing/2014/main" id="{54DBFBF9-4628-45D7-B062-F26AB7C2187A}"/>
              </a:ext>
            </a:extLst>
          </p:cNvPr>
          <p:cNvSpPr txBox="1"/>
          <p:nvPr/>
        </p:nvSpPr>
        <p:spPr>
          <a:xfrm>
            <a:off x="1422487" y="1781467"/>
            <a:ext cx="3395481" cy="461665"/>
          </a:xfrm>
          <a:prstGeom prst="rect">
            <a:avLst/>
          </a:prstGeom>
          <a:noFill/>
        </p:spPr>
        <p:txBody>
          <a:bodyPr wrap="none" rtlCol="0">
            <a:spAutoFit/>
          </a:bodyPr>
          <a:lstStyle/>
          <a:p>
            <a:r>
              <a:rPr lang="zh-TW" altLang="en-US" sz="2400" b="1" dirty="0">
                <a:latin typeface="微軟正黑體" panose="020B0604030504040204" pitchFamily="34" charset="-120"/>
                <a:ea typeface="微軟正黑體" panose="020B0604030504040204" pitchFamily="34" charset="-120"/>
              </a:rPr>
              <a:t>泰雅族語</a:t>
            </a:r>
            <a:r>
              <a:rPr lang="en-US" altLang="zh-TW" sz="2400" b="1" dirty="0">
                <a:latin typeface="微軟正黑體" panose="020B0604030504040204" pitchFamily="34" charset="-120"/>
                <a:ea typeface="微軟正黑體" panose="020B0604030504040204" pitchFamily="34" charset="-120"/>
              </a:rPr>
              <a:t>-</a:t>
            </a:r>
            <a:r>
              <a:rPr lang="zh-TW" altLang="en-US" sz="2400" b="1" dirty="0">
                <a:latin typeface="微軟正黑體" panose="020B0604030504040204" pitchFamily="34" charset="-120"/>
                <a:ea typeface="微軟正黑體" panose="020B0604030504040204" pitchFamily="34" charset="-120"/>
              </a:rPr>
              <a:t>健口操八字訣</a:t>
            </a:r>
            <a:endParaRPr lang="zh-TW" altLang="en-US" b="1" dirty="0">
              <a:latin typeface="微軟正黑體" panose="020B0604030504040204" pitchFamily="34" charset="-120"/>
              <a:ea typeface="微軟正黑體" panose="020B0604030504040204" pitchFamily="34" charset="-120"/>
            </a:endParaRPr>
          </a:p>
        </p:txBody>
      </p:sp>
      <p:pic>
        <p:nvPicPr>
          <p:cNvPr id="5" name="泰雅健口操實作">
            <a:hlinkClick r:id="" action="ppaction://media"/>
            <a:extLst>
              <a:ext uri="{FF2B5EF4-FFF2-40B4-BE49-F238E27FC236}">
                <a16:creationId xmlns="" xmlns:a16="http://schemas.microsoft.com/office/drawing/2014/main" id="{C4FBD988-7A5B-4C31-B045-D849D95104C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281737" y="2304752"/>
            <a:ext cx="5224463" cy="2938463"/>
          </a:xfrm>
          <a:prstGeom prst="rect">
            <a:avLst/>
          </a:prstGeom>
        </p:spPr>
      </p:pic>
      <p:sp>
        <p:nvSpPr>
          <p:cNvPr id="7" name="文字方塊 6">
            <a:extLst>
              <a:ext uri="{FF2B5EF4-FFF2-40B4-BE49-F238E27FC236}">
                <a16:creationId xmlns="" xmlns:a16="http://schemas.microsoft.com/office/drawing/2014/main" id="{6A667A4E-7C27-4A32-A0F4-2438657ACD20}"/>
              </a:ext>
            </a:extLst>
          </p:cNvPr>
          <p:cNvSpPr txBox="1"/>
          <p:nvPr/>
        </p:nvSpPr>
        <p:spPr>
          <a:xfrm>
            <a:off x="7215463" y="1784934"/>
            <a:ext cx="3087705" cy="461665"/>
          </a:xfrm>
          <a:prstGeom prst="rect">
            <a:avLst/>
          </a:prstGeom>
          <a:noFill/>
        </p:spPr>
        <p:txBody>
          <a:bodyPr wrap="none" rtlCol="0">
            <a:spAutoFit/>
          </a:bodyPr>
          <a:lstStyle/>
          <a:p>
            <a:r>
              <a:rPr lang="zh-TW" altLang="en-US" sz="2400" b="1" dirty="0">
                <a:latin typeface="微軟正黑體" panose="020B0604030504040204" pitchFamily="34" charset="-120"/>
                <a:ea typeface="微軟正黑體" panose="020B0604030504040204" pitchFamily="34" charset="-120"/>
              </a:rPr>
              <a:t>泰雅族語</a:t>
            </a:r>
            <a:r>
              <a:rPr lang="en-US" altLang="zh-TW" sz="2400" b="1" dirty="0">
                <a:latin typeface="微軟正黑體" panose="020B0604030504040204" pitchFamily="34" charset="-120"/>
                <a:ea typeface="微軟正黑體" panose="020B0604030504040204" pitchFamily="34" charset="-120"/>
              </a:rPr>
              <a:t>-</a:t>
            </a:r>
            <a:r>
              <a:rPr lang="zh-TW" altLang="en-US" sz="2400" b="1" dirty="0">
                <a:latin typeface="微軟正黑體" panose="020B0604030504040204" pitchFamily="34" charset="-120"/>
                <a:ea typeface="微軟正黑體" panose="020B0604030504040204" pitchFamily="34" charset="-120"/>
              </a:rPr>
              <a:t>健口操實作</a:t>
            </a:r>
            <a:endParaRPr lang="zh-TW" altLang="en-US" b="1"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957695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5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612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b="1" dirty="0">
                <a:latin typeface="微軟正黑體" panose="020B0604030504040204" pitchFamily="34" charset="-120"/>
                <a:ea typeface="微軟正黑體" panose="020B0604030504040204" pitchFamily="34" charset="-120"/>
              </a:rPr>
              <a:t>三、具族群文化特色之健口操示範</a:t>
            </a:r>
          </a:p>
        </p:txBody>
      </p:sp>
      <p:sp>
        <p:nvSpPr>
          <p:cNvPr id="10" name="文字方塊 9">
            <a:extLst>
              <a:ext uri="{FF2B5EF4-FFF2-40B4-BE49-F238E27FC236}">
                <a16:creationId xmlns="" xmlns:a16="http://schemas.microsoft.com/office/drawing/2014/main" id="{258C0695-8C6A-4A1C-9673-C64F26D39309}"/>
              </a:ext>
            </a:extLst>
          </p:cNvPr>
          <p:cNvSpPr txBox="1"/>
          <p:nvPr/>
        </p:nvSpPr>
        <p:spPr>
          <a:xfrm>
            <a:off x="7070103" y="6043304"/>
            <a:ext cx="5229083" cy="369332"/>
          </a:xfrm>
          <a:prstGeom prst="rect">
            <a:avLst/>
          </a:prstGeom>
          <a:noFill/>
        </p:spPr>
        <p:txBody>
          <a:bodyPr wrap="square" rtlCol="0">
            <a:spAutoFit/>
          </a:bodyPr>
          <a:lstStyle/>
          <a:p>
            <a:r>
              <a:rPr lang="zh-TW" altLang="en-US" b="1">
                <a:latin typeface="微軟正黑體" panose="020B0604030504040204" pitchFamily="34" charset="-120"/>
                <a:ea typeface="微軟正黑體" panose="020B0604030504040204" pitchFamily="34" charset="-120"/>
              </a:rPr>
              <a:t>版    權</a:t>
            </a:r>
            <a:r>
              <a:rPr lang="en-US" altLang="zh-TW" b="1">
                <a:latin typeface="微軟正黑體" panose="020B0604030504040204" pitchFamily="34" charset="-120"/>
                <a:ea typeface="微軟正黑體" panose="020B0604030504040204" pitchFamily="34" charset="-120"/>
              </a:rPr>
              <a:t>/</a:t>
            </a:r>
            <a:r>
              <a:rPr lang="zh-TW" altLang="en-US" b="1">
                <a:latin typeface="微軟正黑體" panose="020B0604030504040204" pitchFamily="34" charset="-120"/>
                <a:ea typeface="微軟正黑體" panose="020B0604030504040204" pitchFamily="34" charset="-120"/>
              </a:rPr>
              <a:t>編輯者： 宋妤潔、朱佩蓮、茩莃宓敨崮</a:t>
            </a:r>
            <a:endParaRPr lang="zh-TW" altLang="en-US" b="1" dirty="0">
              <a:latin typeface="微軟正黑體" panose="020B0604030504040204" pitchFamily="34" charset="-120"/>
              <a:ea typeface="微軟正黑體" panose="020B0604030504040204" pitchFamily="34" charset="-120"/>
            </a:endParaRPr>
          </a:p>
        </p:txBody>
      </p:sp>
      <p:sp>
        <p:nvSpPr>
          <p:cNvPr id="3" name="文字方塊 2">
            <a:extLst>
              <a:ext uri="{FF2B5EF4-FFF2-40B4-BE49-F238E27FC236}">
                <a16:creationId xmlns="" xmlns:a16="http://schemas.microsoft.com/office/drawing/2014/main" id="{54DBFBF9-4628-45D7-B062-F26AB7C2187A}"/>
              </a:ext>
            </a:extLst>
          </p:cNvPr>
          <p:cNvSpPr txBox="1"/>
          <p:nvPr/>
        </p:nvSpPr>
        <p:spPr>
          <a:xfrm>
            <a:off x="4244371" y="1831807"/>
            <a:ext cx="3703258" cy="461665"/>
          </a:xfrm>
          <a:prstGeom prst="rect">
            <a:avLst/>
          </a:prstGeom>
          <a:noFill/>
        </p:spPr>
        <p:txBody>
          <a:bodyPr wrap="none" rtlCol="0">
            <a:spAutoFit/>
          </a:bodyPr>
          <a:lstStyle/>
          <a:p>
            <a:r>
              <a:rPr lang="zh-TW" altLang="en-US" sz="2400" b="1" dirty="0">
                <a:latin typeface="微軟正黑體" panose="020B0604030504040204" pitchFamily="34" charset="-120"/>
                <a:ea typeface="微軟正黑體" panose="020B0604030504040204" pitchFamily="34" charset="-120"/>
              </a:rPr>
              <a:t>泰雅族語</a:t>
            </a:r>
            <a:r>
              <a:rPr lang="en-US" altLang="zh-TW" sz="2400" b="1" dirty="0">
                <a:latin typeface="微軟正黑體" panose="020B0604030504040204" pitchFamily="34" charset="-120"/>
                <a:ea typeface="微軟正黑體" panose="020B0604030504040204" pitchFamily="34" charset="-120"/>
              </a:rPr>
              <a:t>-</a:t>
            </a:r>
            <a:r>
              <a:rPr lang="zh-TW" altLang="en-US" sz="2400" b="1" dirty="0">
                <a:latin typeface="微軟正黑體" panose="020B0604030504040204" pitchFamily="34" charset="-120"/>
                <a:ea typeface="微軟正黑體" panose="020B0604030504040204" pitchFamily="34" charset="-120"/>
              </a:rPr>
              <a:t>健口操發音練習</a:t>
            </a:r>
            <a:endParaRPr lang="zh-TW" altLang="en-US" b="1" dirty="0">
              <a:latin typeface="微軟正黑體" panose="020B0604030504040204" pitchFamily="34" charset="-120"/>
              <a:ea typeface="微軟正黑體" panose="020B0604030504040204" pitchFamily="34" charset="-120"/>
            </a:endParaRPr>
          </a:p>
        </p:txBody>
      </p:sp>
      <p:pic>
        <p:nvPicPr>
          <p:cNvPr id="6" name="發音練習">
            <a:hlinkClick r:id="" action="ppaction://media"/>
            <a:extLst>
              <a:ext uri="{FF2B5EF4-FFF2-40B4-BE49-F238E27FC236}">
                <a16:creationId xmlns="" xmlns:a16="http://schemas.microsoft.com/office/drawing/2014/main" id="{E00CB950-D936-4638-8EF1-90A45112BCC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75302" y="2500408"/>
            <a:ext cx="5224463" cy="2938463"/>
          </a:xfrm>
          <a:prstGeom prst="rect">
            <a:avLst/>
          </a:prstGeom>
        </p:spPr>
      </p:pic>
    </p:spTree>
    <p:extLst>
      <p:ext uri="{BB962C8B-B14F-4D97-AF65-F5344CB8AC3E}">
        <p14:creationId xmlns:p14="http://schemas.microsoft.com/office/powerpoint/2010/main" val="321324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83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990</Words>
  <Application>Microsoft Office PowerPoint</Application>
  <PresentationFormat>自訂</PresentationFormat>
  <Paragraphs>118</Paragraphs>
  <Slides>9</Slides>
  <Notes>1</Notes>
  <HiddenSlides>0</HiddenSlides>
  <MMClips>3</MMClips>
  <ScaleCrop>false</ScaleCrop>
  <HeadingPairs>
    <vt:vector size="4" baseType="variant">
      <vt:variant>
        <vt:lpstr>佈景主題</vt:lpstr>
      </vt:variant>
      <vt:variant>
        <vt:i4>1</vt:i4>
      </vt:variant>
      <vt:variant>
        <vt:lpstr>投影片標題</vt:lpstr>
      </vt:variant>
      <vt:variant>
        <vt:i4>9</vt:i4>
      </vt:variant>
    </vt:vector>
  </HeadingPairs>
  <TitlesOfParts>
    <vt:vector size="10" baseType="lpstr">
      <vt:lpstr>Office 佈景主題</vt:lpstr>
      <vt:lpstr>原住民族部落延緩失能種子教師 線上課程</vt:lpstr>
      <vt:lpstr>PowerPoint 簡報</vt:lpstr>
      <vt:lpstr>一、族群文化特色</vt:lpstr>
      <vt:lpstr>二、12週課設計之規劃-1</vt:lpstr>
      <vt:lpstr>二、12週課程設計之規劃-2</vt:lpstr>
      <vt:lpstr>二、單週課程設計之規劃-1</vt:lpstr>
      <vt:lpstr>二、單週課程設計之規劃-2</vt:lpstr>
      <vt:lpstr>PowerPoint 簡報</vt:lpstr>
      <vt:lpstr>PowerPoint 簡報</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owner</dc:creator>
  <cp:lastModifiedBy>USER</cp:lastModifiedBy>
  <cp:revision>79</cp:revision>
  <dcterms:created xsi:type="dcterms:W3CDTF">2020-02-05T03:12:28Z</dcterms:created>
  <dcterms:modified xsi:type="dcterms:W3CDTF">2020-06-08T23:41:44Z</dcterms:modified>
</cp:coreProperties>
</file>